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12191695" cy="73152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822960"/>
            <a:ext cx="1033272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6000" b="1">
                <a:solidFill>
                  <a:srgbClr val="06C656"/>
                </a:solidFill>
                <a:latin typeface="Arial"/>
              </a:rPr>
              <a:t>CESIZen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95728"/>
            <a:ext cx="10332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0">
                <a:solidFill>
                  <a:srgbClr val="323232"/>
                </a:solidFill>
                <a:latin typeface="Arial"/>
              </a:rPr>
              <a:t>L'application de votre santé mentale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37560"/>
            <a:ext cx="10332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004682"/>
                </a:solidFill>
                <a:latin typeface="Arial"/>
              </a:rPr>
              <a:t>Activité 3 — Déployer et sécuriser les applications informatiques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37760"/>
            <a:ext cx="1033272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Adam Marzuk — CESI École d'Ingénieurs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Bloc INFCDAAL3 — Déployer et sécuriser les applications informatiques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Commanditaire : Ministère des Solidarités et de la Santé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100584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Contexte et périmètre de l'Activité 3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Plan de déploiement : architecture et environnements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Versioning et intégration/livraison continues (Gitea · Coolify)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Plan de maintenance : ticketing, engagements de service, veille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Plan de sécurisation : vulnérabilités, risques, actions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Données personnelles, RGPD et gestion de crise</a:t>
            </a:r>
          </a:p>
          <a:p>
            <a:pPr algn="l">
              <a:spcAft>
                <a:spcPts val="13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Démonstration des outils et conclusion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1.  Contexte et périmètre de l'Activité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CESIZen : plateforme grand public de santé mentale (Ministère).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Après la conception (Act. 1) et le développement/test (Act. 2), l'Activité 3 traite du déploiement et de la sécurisation.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Prototype déployé : API Laravel + web Next.js + mobile Expo + PostgreSQL.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38328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3 livrables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931920"/>
            <a:ext cx="3505200" cy="18288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3931920"/>
            <a:ext cx="3505200" cy="50292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959352"/>
            <a:ext cx="33223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Plan de déploiement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526279"/>
            <a:ext cx="323088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Environnements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Versioning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Automatisations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73880" y="3931920"/>
            <a:ext cx="3505200" cy="18288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73880" y="3931920"/>
            <a:ext cx="350520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5320" y="3959352"/>
            <a:ext cx="33223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Plan de maintenance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4526279"/>
            <a:ext cx="323088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Ticketing Gitea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SLA &amp; méthodologie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Veille techno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7680" y="3931920"/>
            <a:ext cx="3505200" cy="18288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3931920"/>
            <a:ext cx="350520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9120" y="3959352"/>
            <a:ext cx="33223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Plan de sécurisation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4526279"/>
            <a:ext cx="323088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Risques &amp; criticité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Actions correctives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RGPD &amp; crise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2.  Architecture technique de la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9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Architecture découplée : une API REST centrale, deux clients (web + mobile).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–  Back-end : Laravel 12 (PHP 8.4) — API REST JSON, authentification JWT.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–  Base de données : PostgreSQL 16 (ACID) ; Redis en développement.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–  Front-end web : Next.js 16 / React 19, design system de l'État (DSFR).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–  Mobile : React Native / Expo 54 (iOS + Android, Mobile First).</a:t>
            </a:r>
          </a:p>
          <a:p>
            <a:pPr algn="l">
              <a:spcAft>
                <a:spcPts val="9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Conteneurisation Docker : environnements reproductibles et isolés.</a:t>
            </a:r>
          </a:p>
          <a:p>
            <a:pPr algn="l">
              <a:spcAft>
                <a:spcPts val="9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Une seule logique métier → non-duplication, testabilité, évolutivité.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2.  Plan de déploiement — environnements et chaîne CI/CD</a:t>
            </a:r>
          </a:p>
        </p:txBody>
      </p:sp>
      <p:pic>
        <p:nvPicPr>
          <p:cNvPr id="5" name="Picture 4" descr="archi_deploi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383" y="1143000"/>
            <a:ext cx="9202753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190488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Développement (local) → Test/Intégration (Gitea Actions) → Production (Coolify, HTTPS)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3.  Versioning et intégration/livraison continues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1737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Gitea : dépôt Git, ticketing et CI/CD réunis dans un outil souverain auto-hébergé.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Stratégie de branches : main (prod, protégée) · develop · feature/fix/hotfix.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Conventions : Conventional Commits, revue par pull request, tags de version.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Deux automatisations complémentaires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794760"/>
            <a:ext cx="5372100" cy="19202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3794760"/>
            <a:ext cx="5372100" cy="502920"/>
          </a:xfrm>
          <a:prstGeom prst="rect">
            <a:avLst/>
          </a:prstGeom>
          <a:solidFill>
            <a:srgbClr val="E48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822192"/>
            <a:ext cx="51892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Intégration continue — Gitea Actions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389120"/>
            <a:ext cx="509778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29 tests à chaque push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Lint (Pint, ESLint)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Merge bloqué si CI rouge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0780" y="3794760"/>
            <a:ext cx="5372100" cy="19202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0780" y="3794760"/>
            <a:ext cx="537210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32220" y="3822192"/>
            <a:ext cx="51892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Déploiement continu — Coolify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7940" y="4389120"/>
            <a:ext cx="509778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Webhook sur merge main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Build images + migrations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HTTPS, health checks, restart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4.  Plan de maintenance — ticketing et cycle de vie</a:t>
            </a:r>
          </a:p>
        </p:txBody>
      </p:sp>
      <p:pic>
        <p:nvPicPr>
          <p:cNvPr id="5" name="Picture 4" descr="cycle_tick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49092"/>
            <a:ext cx="11247120" cy="4817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190488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Gitea Issues : gabarits incident/évolution, labels, jalons, Kanban · SLA du contrat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4.  Maintenance corrective, évolutive et veille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Méthodologie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10698480" cy="2103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Corrective : ticket → qualification (gravité) → SLA → correction → revue (PR + CI) → clôture validée.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Évolutive : analyse (documentation, délai, coût) → validation client → planification par version.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Pilotage : tableaux de bord Gitea (Kanban, jalons, indicateurs de délais).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84048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Veille technologique (pérennité)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97680"/>
            <a:ext cx="10698480" cy="1737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Sécurité : CVE, CERT-FR, OWASP, alertes de dépendances (composer/npm audit en CI).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Frameworks &amp; dépendances : notes de version, robot de mises à jour testées par la CI.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Réglementation : CNIL, ANSSI (RGPD, HDS).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5.  Plan de sécurisation — vulnérabilités (OWASP)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Contrôle d'accès : RBAC par middleware, garde-fous admin.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Cryptographie : HTTPS/TLS, bcrypt (coût 12), mots de passe masqués et hors logs.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Injection : ORM paramétré (Eloquent) + validation par Form Requests.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Authentification : JWT signé, TTL 60 min, blacklist, rate limiting différencié.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Journalisation : piste d'audit immuable (IP, anciennes/nouvelles valeurs).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Configuration : APP_DEBUG=false, secrets hors dépôt, CORS en liste blanche.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5.  Sécurisation — matrice de criticité des risques</a:t>
            </a:r>
          </a:p>
        </p:txBody>
      </p:sp>
      <p:pic>
        <p:nvPicPr>
          <p:cNvPr id="5" name="Picture 4" descr="matrice_risqu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148069"/>
            <a:ext cx="7772400" cy="50190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4560" y="6190488"/>
            <a:ext cx="77724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Criticité = gravité × probabilité · priorisation des actions (R1, R7, R2 prioritaires)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5.  Sécurisation — actions préventives et correctives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3505200" cy="42062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63040"/>
            <a:ext cx="3505200" cy="54864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90472"/>
            <a:ext cx="332232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Prévention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03120"/>
            <a:ext cx="3230880" cy="35204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Validation &amp; ORM (injection)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MFA admin, mots de passe robustes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audit dépendances en CI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Sauvegardes automatisées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3880" y="1463040"/>
            <a:ext cx="3505200" cy="42062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73880" y="1463040"/>
            <a:ext cx="3505200" cy="54864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5320" y="1490472"/>
            <a:ext cx="332232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Chiffrement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1040" y="2103120"/>
            <a:ext cx="3230880" cy="35204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HTTPS/TLS en transit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bcrypt + AES (APP_KEY)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Notes de santé chiffrées (prévu)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JWT signés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7680" y="1463040"/>
            <a:ext cx="3505200" cy="420624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463040"/>
            <a:ext cx="3505200" cy="548640"/>
          </a:xfrm>
          <a:prstGeom prst="rect">
            <a:avLst/>
          </a:prstGeom>
          <a:solidFill>
            <a:srgbClr val="E48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9120" y="1490472"/>
            <a:ext cx="332232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Correction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4840" y="2103120"/>
            <a:ext cx="3230880" cy="35204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Correctif prioritaire + test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Révocation / blacklist token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Redéploiement automatisé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23232D"/>
                </a:solidFill>
                <a:latin typeface="Arial"/>
              </a:rPr>
              <a:t>• Plan de reprise (PRA)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6.  Données personnelles et RGPD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69848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Données de santé mentale = données sensibles (RGPD art. 9).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Consentement explicite obligatoire à l'inscription, tracé en base.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Droits implémentés : accès et portabilité (export JSON), effacement (anonymisation + soft delete).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Minimisation des données ; hébergement UE, aucun transfert hors UE ; cible HDS en production.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886200"/>
            <a:ext cx="10698480" cy="21031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329184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913632"/>
            <a:ext cx="310896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Traçabilité (art. 32)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526280"/>
            <a:ext cx="10332720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Piste d'audit immuable : action, IP, anciennes/nouvelles valeurs — le mot de passe n'est jamais journalisé.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Chiffrement en transit, hachage bcrypt, contrôle d'accès par rôle.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Export et anonymisation testés automatiquement (tests RGPD).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6.  Gestion de crise et escalade d'information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10698480" cy="1051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146304" cy="105156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463040"/>
            <a:ext cx="2743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>
                <a:solidFill>
                  <a:srgbClr val="06C656"/>
                </a:solidFill>
                <a:latin typeface="Arial"/>
              </a:rPr>
              <a:t>N1 — Détection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323232"/>
                </a:solidFill>
                <a:latin typeface="Arial"/>
              </a:rPr>
              <a:t>Astreinte technique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463040"/>
            <a:ext cx="7315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Qualifier, contenir, ouvrir un ticket sécurité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624328"/>
            <a:ext cx="10698480" cy="1051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624328"/>
            <a:ext cx="146304" cy="1051560"/>
          </a:xfrm>
          <a:prstGeom prst="rect">
            <a:avLst/>
          </a:prstGeom>
          <a:solidFill>
            <a:srgbClr val="FCE1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670048"/>
            <a:ext cx="2743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>
                <a:solidFill>
                  <a:srgbClr val="323232"/>
                </a:solidFill>
                <a:latin typeface="Arial"/>
              </a:rPr>
              <a:t>N2 — Confirmation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323232"/>
                </a:solidFill>
                <a:latin typeface="Arial"/>
              </a:rPr>
              <a:t>Responsable technique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670048"/>
            <a:ext cx="7315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Isoler, préserver les preuves, évaluer l'impact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831336"/>
            <a:ext cx="10698480" cy="1051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3831336"/>
            <a:ext cx="146304" cy="1051560"/>
          </a:xfrm>
          <a:prstGeom prst="rect">
            <a:avLst/>
          </a:prstGeom>
          <a:solidFill>
            <a:srgbClr val="E48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3877056"/>
            <a:ext cx="2743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>
                <a:solidFill>
                  <a:srgbClr val="E4801C"/>
                </a:solidFill>
                <a:latin typeface="Arial"/>
              </a:rPr>
              <a:t>N3 — Crise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323232"/>
                </a:solidFill>
                <a:latin typeface="Arial"/>
              </a:rPr>
              <a:t>Chef de projet + DPO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877056"/>
            <a:ext cx="7315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Notification CNIL &lt; 72 h, information des personnes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5038344"/>
            <a:ext cx="10698480" cy="1051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5038344"/>
            <a:ext cx="146304" cy="105156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5084064"/>
            <a:ext cx="2743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>
                <a:solidFill>
                  <a:srgbClr val="C8102E"/>
                </a:solidFill>
                <a:latin typeface="Arial"/>
              </a:rPr>
              <a:t>N4 — Direction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323232"/>
                </a:solidFill>
                <a:latin typeface="Arial"/>
              </a:rPr>
              <a:t>Direction + Ministère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5084064"/>
            <a:ext cx="7315200" cy="9601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Communication officielle, coordination ANSSI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INFCDAAL3 — Déployer et sécuriser les applications informatiques · Adam Marzuk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7.  Démonstration et 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Démonstration des outils (en direct)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91640"/>
            <a:ext cx="1069848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Versioning : arbre des commits, branches et tags sur Gitea.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Intégration continue : pull request → 29 tests verts (Gitea Actions).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Ticketing : création d'une issue (gabarit incident), labels, jalon, Kanban.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Déploiement : merge → Coolify → site en ligne (cesizen.cleanows.fr).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977639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En synthèse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434840"/>
            <a:ext cx="1069848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Chaîne de déploiement complète, outillée et réellement en production.</a:t>
            </a:r>
          </a:p>
          <a:p>
            <a:pPr algn="l">
              <a:spcAft>
                <a:spcPts val="8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Maintenance cadrée (ticketing, SLA, veille) et sécurité analysée par les risques + RGPD.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007608"/>
            <a:ext cx="1069848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Merci de votre attention — Questions / Réponses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46520"/>
            <a:ext cx="64008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6E6E6E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