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286000"/>
            <a:ext cx="12191695" cy="73152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822960"/>
            <a:ext cx="10332720" cy="13716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6000" b="1">
                <a:solidFill>
                  <a:srgbClr val="06C656"/>
                </a:solidFill>
                <a:latin typeface="Arial"/>
              </a:rPr>
              <a:t>CESIZen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23160"/>
            <a:ext cx="10332720" cy="8229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0">
                <a:solidFill>
                  <a:srgbClr val="323232"/>
                </a:solidFill>
                <a:latin typeface="Arial"/>
              </a:rPr>
              <a:t>L'application de votre santé mentale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83280"/>
            <a:ext cx="10332720" cy="640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0">
                <a:solidFill>
                  <a:srgbClr val="004682"/>
                </a:solidFill>
                <a:latin typeface="Arial"/>
              </a:rPr>
              <a:t>Cahier des charges &amp; conception logicielle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937760"/>
            <a:ext cx="10332720" cy="12801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Adam Marzuk — CESI École d'Ingénieurs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Bloc INFCDAAL1 — Concevoir les solutions logicielles</a:t>
            </a:r>
          </a:p>
          <a:p>
            <a:pPr algn="ctr">
              <a:spcAft>
                <a:spcPts val="400"/>
              </a:spcAft>
            </a:pPr>
            <a:r>
              <a:rPr sz="1500" b="0">
                <a:solidFill>
                  <a:srgbClr val="6E6E6E"/>
                </a:solidFill>
                <a:latin typeface="Arial"/>
              </a:rPr>
              <a:t>Commanditaire : Ministère des Solidarités et de la Santé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Sommaire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371600"/>
            <a:ext cx="100584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Contexte, objectifs et enjeux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Parties prenantes et acteurs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Besoins reformulés et priorisation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Réponse fonctionnelle (Comptes · Informations · Tracker)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Modélisation : cas d'usage UML, MCD, architecture MVC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Données personnelles et sensibles (RGPD)</a:t>
            </a:r>
          </a:p>
          <a:p>
            <a:pPr algn="l">
              <a:spcAft>
                <a:spcPts val="1400"/>
              </a:spcAft>
            </a:pPr>
            <a:r>
              <a:rPr sz="2200" b="0">
                <a:solidFill>
                  <a:srgbClr val="23232D"/>
                </a:solidFill>
                <a:latin typeface="Arial"/>
              </a:rPr>
              <a:t>•  Prototype et perspectives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1.  Contexte, objectifs et enjeux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23774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Commanditaire : Ministère des Solidarités et de la Santé.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Enjeu : une plateforme grand public pour prévenir le stress et accompagner la santé mentale.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Constat : 22 % des Français touchés par un trouble psychique au cours de leur vie (Santé Publique France, 2023).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Frein : stigmatisation et méconnaissance limitent l'accès au soin.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840480"/>
            <a:ext cx="10698480" cy="219456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840480"/>
            <a:ext cx="310896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886200"/>
            <a:ext cx="292608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4 objectifs stratégiques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480560"/>
            <a:ext cx="10332720" cy="1463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Informer : contenu éducatif fiable sur la santé mentale.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Suivre : permettre à chacun de tracer son humeur dans le temps.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Orienter : diriger les personnes en détresse (numéros d'urgence).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23232D"/>
                </a:solidFill>
                <a:latin typeface="Arial"/>
              </a:rPr>
              <a:t>•  Protéger : confidentialité absolue des données émotionnelles (RGPD + HDS).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2.  Parties prenantes et acteurs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Parties prenantes du projet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691640"/>
            <a:ext cx="10698480" cy="1828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Commanditaire : Ministère (pilotage, exigences santé publique et RGPD).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Bénéficiaires : grand public, personnes en quête de mieux-être psychique.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Exploitants : administrateurs et professionnels de santé (modération, contenus).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>
                <a:solidFill>
                  <a:srgbClr val="049641"/>
                </a:solidFill>
                <a:latin typeface="Arial"/>
              </a:rPr>
              <a:t>3 acteurs du système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31520" y="4160520"/>
            <a:ext cx="3383280" cy="50292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Visiteur anonyme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Consulte les informations, crée un compte.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89120" y="4160520"/>
            <a:ext cx="3383280" cy="5029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805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Utilisateur connecté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262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Journal d'émotions, rapports, profil, RGPD.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6720" y="4160520"/>
            <a:ext cx="3383280" cy="164592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4160520"/>
            <a:ext cx="338328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8160" y="4187952"/>
            <a:ext cx="320040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Administrateur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80" y="4754880"/>
            <a:ext cx="310896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Gère utilisateurs, contenus et émotions.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3.  Besoins reformulés et périmètre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71600"/>
            <a:ext cx="3520440" cy="548640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2 modules OBLIGATOIRES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Comptes utilisateurs : inscription JWT, profil, reset, admin, RGPD.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Informations : pages de contenu santé mentale, CRUD admin.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371600"/>
            <a:ext cx="3520440" cy="54864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34840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1 module AU CHOIX (retenu)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0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Tracker d'émotions : journal, saisies, rapports périodiques.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Hiérarchie : 7 émotions de base + 28 sous-émotions.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19" y="1371600"/>
            <a:ext cx="3520440" cy="548640"/>
          </a:xfrm>
          <a:prstGeom prst="rect">
            <a:avLst/>
          </a:prstGeom>
          <a:solidFill>
            <a:srgbClr val="6E6E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38159" y="1399032"/>
            <a:ext cx="33375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Modules ÉCARTÉS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92439" y="2103120"/>
            <a:ext cx="3520440" cy="3200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Diagnostic de stress.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Cohérence cardiaque.</a:t>
            </a:r>
          </a:p>
          <a:p>
            <a:pPr algn="l">
              <a:spcAft>
                <a:spcPts val="80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•  Activités de détente.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5486400"/>
            <a:ext cx="1088136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>
                <a:solidFill>
                  <a:srgbClr val="049641"/>
                </a:solidFill>
                <a:latin typeface="Arial"/>
              </a:rPr>
              <a:t>Périmètre maîtrisé : 3 modules livrés en qualité plutôt que 6 modules superficiels.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3.  Critères de priorisation et pondération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34440"/>
            <a:ext cx="1069848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5 critères pondérés, total sur 15 : Complexité, Valeur Ministère, Valeur Utilisateur, Nécessité, Interdépendance.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8595360" cy="566928"/>
          </a:xfrm>
          <a:prstGeom prst="rect">
            <a:avLst/>
          </a:prstGeom>
          <a:solidFill>
            <a:srgbClr val="004682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326880" y="2103120"/>
            <a:ext cx="2103120" cy="566928"/>
          </a:xfrm>
          <a:prstGeom prst="rect">
            <a:avLst/>
          </a:prstGeom>
          <a:solidFill>
            <a:srgbClr val="004682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03120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Fonctionnalité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0" y="2103120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rial"/>
              </a:rPr>
              <a:t>Score /15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20" y="2670048"/>
            <a:ext cx="859536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326880" y="2670048"/>
            <a:ext cx="210312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2670048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Journal d'émotions · Rapports · Diagnostic de stress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0" y="2670048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10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20" y="3236976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326880" y="3236976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8680" y="3236976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Cryptage · Inscription · Cohérence cardiaque · Ajout tracker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880" y="3236976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9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3803904"/>
            <a:ext cx="859536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326880" y="3803904"/>
            <a:ext cx="2103120" cy="566928"/>
          </a:xfrm>
          <a:prstGeom prst="rect">
            <a:avLst/>
          </a:prstGeom>
          <a:solidFill>
            <a:srgbClr val="E6F0FA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803904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Conformité RGPD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3803904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1520" y="4370831"/>
            <a:ext cx="859536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326880" y="4370831"/>
            <a:ext cx="2103120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D2DC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370831"/>
            <a:ext cx="83210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>
                <a:solidFill>
                  <a:srgbClr val="23232D"/>
                </a:solidFill>
                <a:latin typeface="Arial"/>
              </a:rPr>
              <a:t>Réinitialisation mot de passe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0" y="4370831"/>
            <a:ext cx="210312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>
                <a:solidFill>
                  <a:srgbClr val="049641"/>
                </a:solidFill>
                <a:latin typeface="Arial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532120"/>
            <a:ext cx="1088136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049641"/>
                </a:solidFill>
                <a:latin typeface="Arial"/>
              </a:rPr>
              <a:t>→ Le Tracker cumule 4 fonctionnalités notées 9-10/15 : module au choix le plus rentable.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Comptes utilisateurs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7315200" cy="47548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Inscription et connexion sécurisées par JWT (tymon/jwt-auth).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Consentement RGPD obligatoire, non pré-coché, à l'inscription.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Gestion du profil : édition, changement de mot de passe.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Espace admin : CRUD utilisateurs, activation/désactivation, rôles.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RGPD : export des données (JSON), anonymisation, soft delete + purge 30 j.</a:t>
            </a:r>
          </a:p>
          <a:p>
            <a:pPr algn="l">
              <a:spcAft>
                <a:spcPts val="12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Mot de passe : bcrypt 12 rounds, min. 8 caractères.</a:t>
            </a:r>
          </a:p>
        </p:txBody>
      </p:sp>
      <p:pic>
        <p:nvPicPr>
          <p:cNvPr id="6" name="Picture 5" descr="mockup_inscri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267" y="1280160"/>
            <a:ext cx="2752825" cy="47548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21040" y="6053328"/>
            <a:ext cx="338328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Écran d'inscription (mobile)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Informations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69848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Pages de contenu santé mentale (feeds) accessibles au grand public.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Page liste (cartes : titre, extrait, image, date) et page détail (HTML rendu).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Back-office admin : création / édition / publication / suppression.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Slug unique généré automatiquement à partir du titre.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Champ booléen est_publie : brouillon (invisible) ou publié (visible).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Modération obligatoire : un administrateur valide avant publication.</a:t>
            </a:r>
          </a:p>
          <a:p>
            <a:pPr algn="l">
              <a:spcAft>
                <a:spcPts val="1200"/>
              </a:spcAft>
            </a:pPr>
            <a:r>
              <a:rPr sz="1800" b="0">
                <a:solidFill>
                  <a:srgbClr val="23232D"/>
                </a:solidFill>
                <a:latin typeface="Arial"/>
              </a:rPr>
              <a:t>•  Tri par ordre numérique pour mettre en avant un contenu.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4.  Réponse fonctionnelle — Tracker d'émotions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25880"/>
            <a:ext cx="6400800" cy="4846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Wizard d'ajout en 3 étapes : émotion de base → sous-émotion + intensité → date + note.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Journal de bord : consultation, modification, suppression des saisies.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Rapports analytiques sur 4 périodes : semaine, mois, trimestre, année.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Statistiques : intensité moyenne, émotion dominante, répartition, évolution.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Hiérarchie configurable par l'admin : 7 émotions + 28 sous-émotions.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Web (graphiques Recharts) et mobile (Expo) synchronisés via l'API.</a:t>
            </a:r>
          </a:p>
        </p:txBody>
      </p:sp>
      <p:pic>
        <p:nvPicPr>
          <p:cNvPr id="6" name="Picture 5" descr="mockup_wiz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683327"/>
            <a:ext cx="2286000" cy="3948545"/>
          </a:xfrm>
          <a:prstGeom prst="rect">
            <a:avLst/>
          </a:prstGeom>
        </p:spPr>
      </p:pic>
      <p:pic>
        <p:nvPicPr>
          <p:cNvPr id="7" name="Picture 6" descr="mockup_rappor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2107" y="2194560"/>
            <a:ext cx="2387065" cy="2926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Cas d'usage UML</a:t>
            </a:r>
          </a:p>
        </p:txBody>
      </p:sp>
      <p:pic>
        <p:nvPicPr>
          <p:cNvPr id="5" name="Picture 4" descr="useca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464" y="1188720"/>
            <a:ext cx="7164592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3 acteurs · cas d'usage groupés par module · modules écartés non représentés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MCD (Merise)</a:t>
            </a:r>
          </a:p>
        </p:txBody>
      </p:sp>
      <p:pic>
        <p:nvPicPr>
          <p:cNvPr id="5" name="Picture 4" descr="mc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243" y="1188720"/>
            <a:ext cx="7095033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8 entités · cardinalités Merise · hiérarchie d'émotions (auto-référence)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5.  Modélisation — Architecture MVC</a:t>
            </a:r>
          </a:p>
        </p:txBody>
      </p:sp>
      <p:pic>
        <p:nvPicPr>
          <p:cNvPr id="5" name="Picture 4" descr="mv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215044"/>
            <a:ext cx="7863840" cy="48851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03920" y="1371600"/>
            <a:ext cx="3200400" cy="4572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API REST Laravel 11 = Contrôleur central.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Eloquent ORM + PostgreSQL 16 = Modèle.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Next.js (web) + React Native (mobile) = Vues.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Une seule logique métier, deux clients.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Sécurité centralisée : FormRequest, middleware, JWT.</a:t>
            </a:r>
          </a:p>
          <a:p>
            <a:pPr algn="l">
              <a:spcAft>
                <a:spcPts val="12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Stack open-source, conteneurisée (Docker).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6.  Données personnelles et sensibles (RGPD)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25880"/>
            <a:ext cx="1069848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Données de santé mentale = données sensibles (RGPD art. 9).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Base légale : consentement explicite ; finalités documentées.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Droits CNIL implémentés : accès, rectification, effacement, portabilité (export JSON).</a:t>
            </a:r>
          </a:p>
          <a:p>
            <a:pPr algn="l">
              <a:spcAft>
                <a:spcPts val="1000"/>
              </a:spcAft>
            </a:pPr>
            <a:r>
              <a:rPr sz="1700" b="0">
                <a:solidFill>
                  <a:srgbClr val="23232D"/>
                </a:solidFill>
                <a:latin typeface="Arial"/>
              </a:rPr>
              <a:t>•  Anonymisation et soft delete + purge à 30 jours.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3749039"/>
            <a:ext cx="10698480" cy="2286000"/>
          </a:xfrm>
          <a:prstGeom prst="rect">
            <a:avLst/>
          </a:prstGeom>
          <a:solidFill>
            <a:srgbClr val="E6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49039"/>
            <a:ext cx="3291840" cy="502920"/>
          </a:xfrm>
          <a:prstGeom prst="rect">
            <a:avLst/>
          </a:prstGeom>
          <a:solidFill>
            <a:srgbClr val="0496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776472"/>
            <a:ext cx="310896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>
                <a:solidFill>
                  <a:srgbClr val="FFFFFF"/>
                </a:solidFill>
                <a:latin typeface="Arial"/>
              </a:rPr>
              <a:t>Mesures de sécurité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389120"/>
            <a:ext cx="1033272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Chiffrement en transit (HTTPS/TLS 1.3) et au repos (AES-256).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Authentification JWT signée, expiration 60 min, throttle login.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Hébergement certifié HDS (Scaleway / OVH Healthcare).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23232D"/>
                </a:solidFill>
                <a:latin typeface="Arial"/>
              </a:rPr>
              <a:t>•  Journalisation : table audits trace toute action admin sensible.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7.  Prototype et perspectives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28016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Un prototype fonctionnel accompagne le dossier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737360"/>
            <a:ext cx="10698480" cy="17373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Backend Laravel 11 (API REST JWT) + PostgreSQL 16.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Frontend web Next.js 16 et application mobile Expo (iOS / Android).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Conteneurisation Docker Compose, dépôt Git.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6576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>
                <a:solidFill>
                  <a:srgbClr val="049641"/>
                </a:solidFill>
                <a:latin typeface="Arial"/>
              </a:rPr>
              <a:t>Perspectives d'évolution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114800"/>
            <a:ext cx="1069848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Activer les modules écartés (Diagnostic, Cohérence cardiaque, Activités) sans réécrire le modèle.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Open Data : base anonymisée pour études épidémiologiques.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3232D"/>
                </a:solidFill>
                <a:latin typeface="Arial"/>
              </a:rPr>
              <a:t>•  Interopérabilité : Mon Espace Santé (FHIR) ; internationalisation (i18n).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6053328"/>
            <a:ext cx="1069848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>
                <a:solidFill>
                  <a:srgbClr val="FFFFFF"/>
                </a:solidFill>
                <a:latin typeface="Arial"/>
              </a:rPr>
              <a:t>Merci de votre attention — Questions / Réponses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Annexe — Séquence d'authentification JWT</a:t>
            </a:r>
          </a:p>
        </p:txBody>
      </p:sp>
      <p:pic>
        <p:nvPicPr>
          <p:cNvPr id="5" name="Picture 4" descr="seq_log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705" y="1188720"/>
            <a:ext cx="8576109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Validation · vérification bcrypt · émission du token JWT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046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06C6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9728"/>
            <a:ext cx="1124712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Annexe — Séquence d'ajout d'une saisie</a:t>
            </a:r>
          </a:p>
        </p:txBody>
      </p:sp>
      <p:pic>
        <p:nvPicPr>
          <p:cNvPr id="5" name="Picture 4" descr="seq_sais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108" y="1188720"/>
            <a:ext cx="8147304" cy="49377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144768"/>
            <a:ext cx="1106424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>
                <a:solidFill>
                  <a:srgbClr val="6E6E6E"/>
                </a:solidFill>
                <a:latin typeface="Arial"/>
              </a:rPr>
              <a:t>Wizard 3 étapes · validation · persistance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6446520"/>
            <a:ext cx="11430000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0">
                <a:solidFill>
                  <a:srgbClr val="6E6E6E"/>
                </a:solidFill>
                <a:latin typeface="Arial"/>
              </a:rPr>
              <a:t>CESIZen · Bloc INFCDAAL1 — Concevoir les solutions logicielles · Adam Marzuk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