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2D3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2377440"/>
            <a:ext cx="12191695" cy="219456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2514600"/>
            <a:ext cx="1069848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4400" b="1">
                <a:solidFill>
                  <a:srgbClr val="FFFFFF"/>
                </a:solidFill>
                <a:latin typeface="Calibri"/>
              </a:rPr>
              <a:t>(RE)Sources Relationnelles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3520440"/>
            <a:ext cx="10698480" cy="7315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200" b="0">
                <a:solidFill>
                  <a:srgbClr val="FFFFFF"/>
                </a:solidFill>
                <a:latin typeface="Calibri"/>
              </a:rPr>
              <a:t>Déployer et sécuriser l'application — Bloc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4937760"/>
            <a:ext cx="10698480" cy="12801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600" b="0">
                <a:solidFill>
                  <a:srgbClr val="CCDDDD"/>
                </a:solidFill>
                <a:latin typeface="Calibri"/>
              </a:rPr>
              <a:t>Projet collaboratif — CDA / CESI — Groupe 1</a:t>
            </a:r>
          </a:p>
          <a:p>
            <a:pPr algn="l">
              <a:spcAft>
                <a:spcPts val="600"/>
              </a:spcAft>
            </a:pPr>
            <a:r>
              <a:rPr sz="1600" b="0">
                <a:solidFill>
                  <a:srgbClr val="CCDDDD"/>
                </a:solidFill>
                <a:latin typeface="Calibri"/>
              </a:rPr>
              <a:t>app.sam-coffre.duckdns.org  •  gitea.sam-coffre.duckdns.org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Conclusion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10/10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Sécurité traitée à tous les niveaux : applicatif, transport, données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Conformité RGPD par conception, jusqu'au droit à l'effacement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Déploiement entièrement automatisé et reproductible (CI/CD Gitea)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Maintenance corrective et évolutive maîtrisée et traçable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5120640"/>
            <a:ext cx="10881360" cy="91440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2800" b="1">
                <a:solidFill>
                  <a:srgbClr val="06989E"/>
                </a:solidFill>
                <a:latin typeface="Calibri"/>
              </a:rPr>
              <a:t>Merci — Questions 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Sommaire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2/10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Contexte et enjeux du projet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Architecture technique et environnements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Plan de sécurisation (risques, RGPD, chiffrement)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Bonnes pratiques et qualité de code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Plan de déploiement et CI/CD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Gestion des versions (Gitea)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Gestion des évolutions et des incidents</a:t>
            </a:r>
          </a:p>
          <a:p>
            <a:pPr>
              <a:spcAft>
                <a:spcPts val="1000"/>
              </a:spcAft>
            </a:pPr>
            <a:r>
              <a:rPr sz="2000" b="0">
                <a:solidFill>
                  <a:srgbClr val="1F2D3D"/>
                </a:solidFill>
                <a:latin typeface="Calibri"/>
              </a:rPr>
              <a:t>•  Démonstration et conclusion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Contexte &amp; enjeux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3/10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Plateforme ministérielle de ressources relationnelles pour les citoyens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Manipulation de données personnelles → sécurité et RGPD prioritaires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Objectif du bloc INFCDAAL3 : déployer et sécuriser l'application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Trois axes traités :</a:t>
            </a:r>
          </a:p>
          <a:p>
            <a:pPr lvl="1">
              <a:spcAft>
                <a:spcPts val="1000"/>
              </a:spcAft>
            </a:pPr>
            <a:r>
              <a:rPr sz="1600">
                <a:solidFill>
                  <a:srgbClr val="555555"/>
                </a:solidFill>
                <a:latin typeface="Calibri"/>
              </a:rPr>
              <a:t>–  Sécurisation applicative et des données</a:t>
            </a:r>
          </a:p>
          <a:p>
            <a:pPr lvl="1">
              <a:spcAft>
                <a:spcPts val="1000"/>
              </a:spcAft>
            </a:pPr>
            <a:r>
              <a:rPr sz="1600">
                <a:solidFill>
                  <a:srgbClr val="555555"/>
                </a:solidFill>
                <a:latin typeface="Calibri"/>
              </a:rPr>
              <a:t>–  Déploiement automatisé et reproductible</a:t>
            </a:r>
          </a:p>
          <a:p>
            <a:pPr lvl="1">
              <a:spcAft>
                <a:spcPts val="1000"/>
              </a:spcAft>
            </a:pPr>
            <a:r>
              <a:rPr sz="1600">
                <a:solidFill>
                  <a:srgbClr val="555555"/>
                </a:solidFill>
                <a:latin typeface="Calibri"/>
              </a:rPr>
              <a:t>–  Maintenance : gestion des versions et des évolutions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Architecture &amp; environnements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4/10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Laravel 12 (MVC) • MySQL • Nginx • Docker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Chaîne : Internet (HTTPS) → Nginx (TLS) → PHP-FPM → MySQL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Quatre environnements :</a:t>
            </a:r>
          </a:p>
          <a:p>
            <a:pPr lvl="1">
              <a:spcAft>
                <a:spcPts val="1000"/>
              </a:spcAft>
            </a:pPr>
            <a:r>
              <a:rPr sz="1500">
                <a:solidFill>
                  <a:srgbClr val="555555"/>
                </a:solidFill>
                <a:latin typeface="Calibri"/>
              </a:rPr>
              <a:t>–  Local (développement)</a:t>
            </a:r>
          </a:p>
          <a:p>
            <a:pPr lvl="1">
              <a:spcAft>
                <a:spcPts val="1000"/>
              </a:spcAft>
            </a:pPr>
            <a:r>
              <a:rPr sz="1500">
                <a:solidFill>
                  <a:srgbClr val="555555"/>
                </a:solidFill>
                <a:latin typeface="Calibri"/>
              </a:rPr>
              <a:t>–  Test / CI (SQLite en mémoire, runner Gitea)</a:t>
            </a:r>
          </a:p>
          <a:p>
            <a:pPr lvl="1">
              <a:spcAft>
                <a:spcPts val="1000"/>
              </a:spcAft>
            </a:pPr>
            <a:r>
              <a:rPr sz="1500">
                <a:solidFill>
                  <a:srgbClr val="555555"/>
                </a:solidFill>
                <a:latin typeface="Calibri"/>
              </a:rPr>
              <a:t>–  Pré-production / QA (recette)</a:t>
            </a:r>
          </a:p>
          <a:p>
            <a:pPr lvl="1">
              <a:spcAft>
                <a:spcPts val="1000"/>
              </a:spcAft>
            </a:pPr>
            <a:r>
              <a:rPr sz="1500">
                <a:solidFill>
                  <a:srgbClr val="555555"/>
                </a:solidFill>
                <a:latin typeface="Calibri"/>
              </a:rPr>
              <a:t>–  Production (app.sam-coffre.duckdns.org)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Configuration par .env — aucun secret versionné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Plan de sécurisation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5/10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Analyse des risques basée sur l'OWASP Top 10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Transport : HTTPS forcé + HSTS (middleware ForceHttps)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En-têtes HTTP : CSP, X-Frame-Options, nosniff, Referrer/Permissions-Policy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Authentification : bcrypt, régénération de session, contrôle d'accès par rôles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Protection CSRF + validation systématique des entrées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Chiffrement : mots de passe hachés, sessions AES-256 (APP_KEY)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Conformité RGPD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6/10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Minimisation des données collectées (pseudo, e-mail)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Information : mentions légales + politique de confidentialité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Droit d'accès et de rectification : espace profil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Droit à l'effacement : suppression de compte + anonymisation irréversible</a:t>
            </a:r>
          </a:p>
          <a:p>
            <a:pPr lvl="1">
              <a:spcAft>
                <a:spcPts val="1000"/>
              </a:spcAft>
            </a:pPr>
            <a:r>
              <a:rPr sz="1500">
                <a:solidFill>
                  <a:srgbClr val="555555"/>
                </a:solidFill>
                <a:latin typeface="Calibri"/>
              </a:rPr>
              <a:t>–  Utilisateur::anonymiser() — préserve l'intégrité référentielle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Privacy by design : chiffrement, HTTPS, hébergement maîtrisé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Bonnes pratiques &amp; qualité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7/10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Style de code homogène : Laravel Pint (PSR-12)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Tests automatisés (PHPUnit) : SecuriteTest vérifie en-têtes, accès, RGPD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Code de sécurité commenté en français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Architecture MVC — séparation des responsabilités</a:t>
            </a:r>
          </a:p>
          <a:p>
            <a:pPr>
              <a:spcAft>
                <a:spcPts val="1000"/>
              </a:spcAft>
            </a:pPr>
            <a:r>
              <a:rPr sz="1900" b="0">
                <a:solidFill>
                  <a:srgbClr val="1F2D3D"/>
                </a:solidFill>
                <a:latin typeface="Calibri"/>
              </a:rPr>
              <a:t>•  Qualité vérifiée automatiquement à chaque push (intégration continue)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Déploiement &amp; CI/CD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8/10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Conteneurisation Docker → environnement reproductible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Gitea Actions : intégration + déploiement continus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CI (ci.yml) : Pint + PHPUnit à chaque push / pull request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CD (deploy.yml) : déploiement SSH automatique sur master</a:t>
            </a:r>
          </a:p>
          <a:p>
            <a:pPr lvl="1">
              <a:spcAft>
                <a:spcPts val="1000"/>
              </a:spcAft>
            </a:pPr>
            <a:r>
              <a:rPr sz="1500">
                <a:solidFill>
                  <a:srgbClr val="555555"/>
                </a:solidFill>
                <a:latin typeface="Calibri"/>
              </a:rPr>
              <a:t>–  git pull → docker compose build → migrate → cache → permissions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Rollback : git revert / migrate:rollback • Health check /up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05840"/>
          </a:xfrm>
          <a:prstGeom prst="rect">
            <a:avLst/>
          </a:prstGeom>
          <a:solidFill>
            <a:srgbClr val="0698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0"/>
            <a:ext cx="105156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l">
              <a:spcAft>
                <a:spcPts val="600"/>
              </a:spcAft>
            </a:pPr>
            <a:r>
              <a:rPr sz="2600" b="1">
                <a:solidFill>
                  <a:srgbClr val="FFFFFF"/>
                </a:solidFill>
                <a:latin typeface="Calibri"/>
              </a:rPr>
              <a:t>Versions &amp; évolutions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5680" y="0"/>
            <a:ext cx="914400" cy="100584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600"/>
              </a:spcAft>
            </a:pPr>
            <a:r>
              <a:rPr sz="1400" b="0">
                <a:solidFill>
                  <a:srgbClr val="FFFFFF"/>
                </a:solidFill>
                <a:latin typeface="Calibri"/>
              </a:rPr>
              <a:t>9/10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6400800"/>
            <a:ext cx="8229600" cy="365760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/>
          <a:p>
            <a:pPr algn="l">
              <a:spcAft>
                <a:spcPts val="600"/>
              </a:spcAft>
            </a:pPr>
            <a:r>
              <a:rPr sz="1000" b="0">
                <a:solidFill>
                  <a:srgbClr val="555555"/>
                </a:solidFill>
                <a:latin typeface="Calibri"/>
              </a:rPr>
              <a:t>(RE)Sources Relationnelles — INFCDAAL3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1371600"/>
            <a:ext cx="109728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Gestion de version : Git + Gitea auto-hébergé (maîtrise des données)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Workflow : branches feature/ → Pull Request → CI → fusion → déploiement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Releases taggées en SemVer (v1.0.0…)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Évolutions &amp; incidents : Issues Gitea (labels, Kanban, milestones)</a:t>
            </a:r>
          </a:p>
          <a:p>
            <a:pPr>
              <a:spcAft>
                <a:spcPts val="1000"/>
              </a:spcAft>
            </a:pPr>
            <a:r>
              <a:rPr sz="1800" b="0">
                <a:solidFill>
                  <a:srgbClr val="1F2D3D"/>
                </a:solidFill>
                <a:latin typeface="Calibri"/>
              </a:rPr>
              <a:t>•  Traçabilité : Issue → Commits → PR → CI → Déploiement → Release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