
<file path=[Content_Types].xml><?xml version="1.0" encoding="utf-8"?>
<Types xmlns="http://schemas.openxmlformats.org/package/2006/content-types">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4"/>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Lst>
  <p:sldSz cx="9144000" cy="5143500" type="screen16x9"/>
  <p:notesSz cx="5143500" cy="9144000"/>
  <p:defaultTextStyle>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11"/>
    <p:restoredTop sz="70676" autoAdjust="0"/>
  </p:normalViewPr>
  <p:slideViewPr>
    <p:cSldViewPr snapToGrid="0" snapToObjects="1">
      <p:cViewPr>
        <p:scale>
          <a:sx n="125" d="100"/>
          <a:sy n="125" d="100"/>
        </p:scale>
        <p:origin x="1194" y="-192"/>
      </p:cViewPr>
      <p:guideLst/>
    </p:cSldViewPr>
  </p:slideViewPr>
  <p:notesTextViewPr>
    <p:cViewPr>
      <p:scale>
        <a:sx n="1" d="1"/>
        <a:sy n="1" d="1"/>
      </p:scale>
      <p:origin x="0" y="0"/>
    </p:cViewPr>
  </p:notesTextViewPr>
  <p:sorterViewPr>
    <p:cViewPr>
      <p:scale>
        <a:sx n="200" d="100"/>
        <a:sy n="2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01457350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sz="1200" b="0" i="0" kern="1200" dirty="0">
                <a:solidFill>
                  <a:schemeClr val="tx1"/>
                </a:solidFill>
                <a:effectLst/>
                <a:latin typeface="+mn-lt"/>
                <a:ea typeface="+mn-ea"/>
                <a:cs typeface="+mn-cs"/>
              </a:rPr>
              <a:t>Bonjour à tous. Je vais vous présenter aujourd'hui mon projet de fin de bloc : </a:t>
            </a:r>
            <a:r>
              <a:rPr lang="fr-FR" sz="1200" b="0" i="0" kern="1200" dirty="0" err="1">
                <a:solidFill>
                  <a:schemeClr val="tx1"/>
                </a:solidFill>
                <a:effectLst/>
                <a:latin typeface="+mn-lt"/>
                <a:ea typeface="+mn-ea"/>
                <a:cs typeface="+mn-cs"/>
              </a:rPr>
              <a:t>CESIZen</a:t>
            </a:r>
            <a:r>
              <a:rPr lang="fr-FR" sz="1200" b="0" i="0" kern="1200" dirty="0">
                <a:solidFill>
                  <a:schemeClr val="tx1"/>
                </a:solidFill>
                <a:effectLst/>
                <a:latin typeface="+mn-lt"/>
                <a:ea typeface="+mn-ea"/>
                <a:cs typeface="+mn-cs"/>
              </a:rPr>
              <a:t>, une application dédiée à la santé mentale et à la gestion du stress.</a:t>
            </a:r>
          </a:p>
          <a:p>
            <a:r>
              <a:rPr lang="fr-FR" sz="1200" b="0" i="0" kern="1200" dirty="0">
                <a:solidFill>
                  <a:schemeClr val="tx1"/>
                </a:solidFill>
                <a:effectLst/>
                <a:latin typeface="+mn-lt"/>
                <a:ea typeface="+mn-ea"/>
                <a:cs typeface="+mn-cs"/>
              </a:rPr>
              <a:t>Ce projet a été réalisé dans le cadre du Bloc 2 de la formation CDA au CESI, sur une durée de trois mois, en travail individuel.</a:t>
            </a:r>
          </a:p>
          <a:p>
            <a:r>
              <a:rPr lang="fr-FR" sz="1200" b="0" i="0" kern="1200" dirty="0">
                <a:solidFill>
                  <a:schemeClr val="tx1"/>
                </a:solidFill>
                <a:effectLst/>
                <a:latin typeface="+mn-lt"/>
                <a:ea typeface="+mn-ea"/>
                <a:cs typeface="+mn-cs"/>
              </a:rPr>
              <a:t>Avant de rentrer dans le vif du sujet, laissez-moi vous donner une vue d'ensemble de ce que je vais vous présenter.</a:t>
            </a:r>
          </a:p>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sz="1200" b="0" i="0" kern="1200" dirty="0">
                <a:solidFill>
                  <a:schemeClr val="tx1"/>
                </a:solidFill>
                <a:effectLst/>
                <a:latin typeface="+mn-lt"/>
                <a:ea typeface="+mn-ea"/>
                <a:cs typeface="+mn-cs"/>
              </a:rPr>
              <a:t>En termes de livrables, voilà ce que le projet couvre concrètement.</a:t>
            </a:r>
          </a:p>
          <a:p>
            <a:r>
              <a:rPr lang="fr-FR" sz="1200" b="0" i="0" kern="1200" dirty="0">
                <a:solidFill>
                  <a:schemeClr val="tx1"/>
                </a:solidFill>
                <a:effectLst/>
                <a:latin typeface="+mn-lt"/>
                <a:ea typeface="+mn-ea"/>
                <a:cs typeface="+mn-cs"/>
              </a:rPr>
              <a:t>La plateforme web complète avec son API, l'application mobile avec les sept modules, le </a:t>
            </a:r>
            <a:r>
              <a:rPr lang="fr-FR" sz="1200" b="0" i="0" kern="1200" dirty="0" err="1">
                <a:solidFill>
                  <a:schemeClr val="tx1"/>
                </a:solidFill>
                <a:effectLst/>
                <a:latin typeface="+mn-lt"/>
                <a:ea typeface="+mn-ea"/>
                <a:cs typeface="+mn-cs"/>
              </a:rPr>
              <a:t>dashboard</a:t>
            </a:r>
            <a:r>
              <a:rPr lang="fr-FR" sz="1200" b="0" i="0" kern="1200" dirty="0">
                <a:solidFill>
                  <a:schemeClr val="tx1"/>
                </a:solidFill>
                <a:effectLst/>
                <a:latin typeface="+mn-lt"/>
                <a:ea typeface="+mn-ea"/>
                <a:cs typeface="+mn-cs"/>
              </a:rPr>
              <a:t> admin, la base de données avec ses douze modèles, la </a:t>
            </a:r>
            <a:r>
              <a:rPr lang="fr-FR" sz="1200" b="0" i="0" kern="1200" dirty="0" err="1">
                <a:solidFill>
                  <a:schemeClr val="tx1"/>
                </a:solidFill>
                <a:effectLst/>
                <a:latin typeface="+mn-lt"/>
                <a:ea typeface="+mn-ea"/>
                <a:cs typeface="+mn-cs"/>
              </a:rPr>
              <a:t>dockerisation</a:t>
            </a:r>
            <a:r>
              <a:rPr lang="fr-FR" sz="1200" b="0" i="0" kern="1200" dirty="0">
                <a:solidFill>
                  <a:schemeClr val="tx1"/>
                </a:solidFill>
                <a:effectLst/>
                <a:latin typeface="+mn-lt"/>
                <a:ea typeface="+mn-ea"/>
                <a:cs typeface="+mn-cs"/>
              </a:rPr>
              <a:t>, le cahier de tests, la documentation technique — et le PV de recette.</a:t>
            </a:r>
          </a:p>
          <a:p>
            <a:r>
              <a:rPr lang="fr-FR" sz="1200" b="0" i="0" kern="1200" dirty="0">
                <a:solidFill>
                  <a:schemeClr val="tx1"/>
                </a:solidFill>
                <a:effectLst/>
                <a:latin typeface="+mn-lt"/>
                <a:ea typeface="+mn-ea"/>
                <a:cs typeface="+mn-cs"/>
              </a:rPr>
              <a:t>Et en bonus, l'application Wear OS.</a:t>
            </a:r>
          </a:p>
          <a:p>
            <a:r>
              <a:rPr lang="fr-FR" sz="1200" b="0" i="0" kern="1200" dirty="0">
                <a:solidFill>
                  <a:schemeClr val="tx1"/>
                </a:solidFill>
                <a:effectLst/>
                <a:latin typeface="+mn-lt"/>
                <a:ea typeface="+mn-ea"/>
                <a:cs typeface="+mn-cs"/>
              </a:rPr>
              <a:t>En chiffres ronds : trois applications développées, douze modèles de données, sept modules mobiles, quatre documents livrés. C'est un projet assez complet pour un travail individuel sur trois mois.</a:t>
            </a:r>
          </a:p>
          <a:p>
            <a:r>
              <a:rPr lang="fr-FR" sz="1200" b="0" i="0" kern="1200" dirty="0">
                <a:solidFill>
                  <a:schemeClr val="tx1"/>
                </a:solidFill>
                <a:effectLst/>
                <a:latin typeface="+mn-lt"/>
                <a:ea typeface="+mn-ea"/>
                <a:cs typeface="+mn-cs"/>
              </a:rPr>
              <a:t>Je vais maintenant passer à la démonstration live — </a:t>
            </a:r>
            <a:r>
              <a:rPr lang="fr-FR" sz="1200" b="0" i="1" kern="1200" dirty="0">
                <a:solidFill>
                  <a:schemeClr val="tx1"/>
                </a:solidFill>
                <a:effectLst/>
                <a:latin typeface="+mn-lt"/>
                <a:ea typeface="+mn-ea"/>
                <a:cs typeface="+mn-cs"/>
              </a:rPr>
              <a:t>(transition vers la démo)</a:t>
            </a:r>
            <a:r>
              <a:rPr lang="fr-FR" sz="1200" b="0" i="0" kern="1200" dirty="0">
                <a:solidFill>
                  <a:schemeClr val="tx1"/>
                </a:solidFill>
                <a:effectLst/>
                <a:latin typeface="+mn-lt"/>
                <a:ea typeface="+mn-ea"/>
                <a:cs typeface="+mn-cs"/>
              </a:rPr>
              <a:t> — et on se retrouve ensuite pour la conclusion.</a:t>
            </a:r>
          </a:p>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sz="1200" b="0" i="0" kern="1200" dirty="0">
                <a:solidFill>
                  <a:schemeClr val="tx1"/>
                </a:solidFill>
                <a:effectLst/>
                <a:latin typeface="+mn-lt"/>
                <a:ea typeface="+mn-ea"/>
                <a:cs typeface="+mn-cs"/>
              </a:rPr>
              <a:t>Pour résumer : </a:t>
            </a:r>
            <a:r>
              <a:rPr lang="fr-FR" sz="1200" b="0" i="0" kern="1200" dirty="0" err="1">
                <a:solidFill>
                  <a:schemeClr val="tx1"/>
                </a:solidFill>
                <a:effectLst/>
                <a:latin typeface="+mn-lt"/>
                <a:ea typeface="+mn-ea"/>
                <a:cs typeface="+mn-cs"/>
              </a:rPr>
              <a:t>CESIZen</a:t>
            </a:r>
            <a:r>
              <a:rPr lang="fr-FR" sz="1200" b="0" i="0" kern="1200" dirty="0">
                <a:solidFill>
                  <a:schemeClr val="tx1"/>
                </a:solidFill>
                <a:effectLst/>
                <a:latin typeface="+mn-lt"/>
                <a:ea typeface="+mn-ea"/>
                <a:cs typeface="+mn-cs"/>
              </a:rPr>
              <a:t> c'est un écosystème complet — web, mobile, et en bonus une application montre — qui répond à l'ensemble des fonctionnalités demandées dans le cahier des charges et qui va même un peu au-delà.</a:t>
            </a:r>
          </a:p>
          <a:p>
            <a:r>
              <a:rPr lang="fr-FR" sz="1200" b="0" i="0" kern="1200" dirty="0">
                <a:solidFill>
                  <a:schemeClr val="tx1"/>
                </a:solidFill>
                <a:effectLst/>
                <a:latin typeface="+mn-lt"/>
                <a:ea typeface="+mn-ea"/>
                <a:cs typeface="+mn-cs"/>
              </a:rPr>
              <a:t>Je reste disponible pour vos questions.</a:t>
            </a:r>
          </a:p>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sz="1200" b="0" i="0" kern="1200" dirty="0">
                <a:solidFill>
                  <a:schemeClr val="tx1"/>
                </a:solidFill>
                <a:effectLst/>
                <a:latin typeface="+mn-lt"/>
                <a:ea typeface="+mn-ea"/>
                <a:cs typeface="+mn-cs"/>
              </a:rPr>
              <a:t>Je commencerai par poser le contexte du projet — pourquoi cette application, pour qui, avec quelles contraintes.</a:t>
            </a:r>
          </a:p>
          <a:p>
            <a:r>
              <a:rPr lang="fr-FR" sz="1200" b="0" i="0" kern="1200" dirty="0">
                <a:solidFill>
                  <a:schemeClr val="tx1"/>
                </a:solidFill>
                <a:effectLst/>
                <a:latin typeface="+mn-lt"/>
                <a:ea typeface="+mn-ea"/>
                <a:cs typeface="+mn-cs"/>
              </a:rPr>
              <a:t>Ensuite je vous présenterai les trois composantes de l'écosystème : la plateforme web, l'application mobile, et... on y reviendra.</a:t>
            </a:r>
          </a:p>
          <a:p>
            <a:r>
              <a:rPr lang="fr-FR" sz="1200" b="0" i="0" kern="1200" dirty="0">
                <a:solidFill>
                  <a:schemeClr val="tx1"/>
                </a:solidFill>
                <a:effectLst/>
                <a:latin typeface="+mn-lt"/>
                <a:ea typeface="+mn-ea"/>
                <a:cs typeface="+mn-cs"/>
              </a:rPr>
              <a:t>Je passerai ensuite sur les aspects plus techniques : l'architecture, le modèle de données, les tests et la sécurité.</a:t>
            </a:r>
          </a:p>
          <a:p>
            <a:r>
              <a:rPr lang="fr-FR" sz="1200" b="0" i="0" kern="1200" dirty="0">
                <a:solidFill>
                  <a:schemeClr val="tx1"/>
                </a:solidFill>
                <a:effectLst/>
                <a:latin typeface="+mn-lt"/>
                <a:ea typeface="+mn-ea"/>
                <a:cs typeface="+mn-cs"/>
              </a:rPr>
              <a:t>Et j'ai prévu une petite surprise en fin de présentation, avant de conclure sur le bilan global du projet.</a:t>
            </a:r>
          </a:p>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sz="1200" b="0" i="0" kern="1200" dirty="0">
                <a:solidFill>
                  <a:schemeClr val="tx1"/>
                </a:solidFill>
                <a:effectLst/>
                <a:latin typeface="+mn-lt"/>
                <a:ea typeface="+mn-ea"/>
                <a:cs typeface="+mn-cs"/>
              </a:rPr>
              <a:t>Le projet </a:t>
            </a:r>
            <a:r>
              <a:rPr lang="fr-FR" sz="1200" b="0" i="0" kern="1200" dirty="0" err="1">
                <a:solidFill>
                  <a:schemeClr val="tx1"/>
                </a:solidFill>
                <a:effectLst/>
                <a:latin typeface="+mn-lt"/>
                <a:ea typeface="+mn-ea"/>
                <a:cs typeface="+mn-cs"/>
              </a:rPr>
              <a:t>CESIZen</a:t>
            </a:r>
            <a:r>
              <a:rPr lang="fr-FR" sz="1200" b="0" i="0" kern="1200" dirty="0">
                <a:solidFill>
                  <a:schemeClr val="tx1"/>
                </a:solidFill>
                <a:effectLst/>
                <a:latin typeface="+mn-lt"/>
                <a:ea typeface="+mn-ea"/>
                <a:cs typeface="+mn-cs"/>
              </a:rPr>
              <a:t> est né d'une commande fictive du Ministère de la Santé et de la Prévention.</a:t>
            </a:r>
          </a:p>
          <a:p>
            <a:r>
              <a:rPr lang="fr-FR" sz="1200" b="0" i="0" kern="1200" dirty="0">
                <a:solidFill>
                  <a:schemeClr val="tx1"/>
                </a:solidFill>
                <a:effectLst/>
                <a:latin typeface="+mn-lt"/>
                <a:ea typeface="+mn-ea"/>
                <a:cs typeface="+mn-cs"/>
              </a:rPr>
              <a:t>L'objectif était de développer une solution numérique complète pour aider le grand public à mieux gérer son stress au quotidien. Pas une niche, pas un public particulier — tout le monde est concerné par le bien-être mental.</a:t>
            </a:r>
          </a:p>
          <a:p>
            <a:r>
              <a:rPr lang="fr-FR" sz="1200" b="0" i="0" kern="1200" dirty="0">
                <a:solidFill>
                  <a:schemeClr val="tx1"/>
                </a:solidFill>
                <a:effectLst/>
                <a:latin typeface="+mn-lt"/>
                <a:ea typeface="+mn-ea"/>
                <a:cs typeface="+mn-cs"/>
              </a:rPr>
              <a:t>Le cahier des charges définissait trois fonctionnalités obligatoires : un questionnaire de diagnostic du stress, des exercices de respiration guidée, et un tracker d'émotions quotidien. Il y avait aussi la possibilité d'ajouter un module optionnel.</a:t>
            </a:r>
          </a:p>
          <a:p>
            <a:r>
              <a:rPr lang="fr-FR" sz="1200" b="0" i="0" kern="1200" dirty="0">
                <a:solidFill>
                  <a:schemeClr val="tx1"/>
                </a:solidFill>
                <a:effectLst/>
                <a:latin typeface="+mn-lt"/>
                <a:ea typeface="+mn-ea"/>
                <a:cs typeface="+mn-cs"/>
              </a:rPr>
              <a:t>Côté contraintes, la conformité RGPD était exigée dès le départ — protection des données, chiffrement, gestion des accès.</a:t>
            </a:r>
          </a:p>
          <a:p>
            <a:r>
              <a:rPr lang="fr-FR" sz="1200" b="0" i="0" kern="1200" dirty="0">
                <a:solidFill>
                  <a:schemeClr val="tx1"/>
                </a:solidFill>
                <a:effectLst/>
                <a:latin typeface="+mn-lt"/>
                <a:ea typeface="+mn-ea"/>
                <a:cs typeface="+mn-cs"/>
              </a:rPr>
              <a:t>Pour l'évaluation, le rendu attendu c'est ce support de présentation, un rapport écrit de quinze à vingt pages, et cette présentation orale de vingt minutes — notée sur trente points selon une grille A/B/C/D.</a:t>
            </a:r>
          </a:p>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sz="1200" b="0" i="0" kern="1200" dirty="0">
                <a:solidFill>
                  <a:schemeClr val="tx1"/>
                </a:solidFill>
                <a:effectLst/>
                <a:latin typeface="+mn-lt"/>
                <a:ea typeface="+mn-ea"/>
                <a:cs typeface="+mn-cs"/>
              </a:rPr>
              <a:t>Pour répondre à ce cahier des charges, j'ai fait le choix de construire un écosystème complet plutôt qu'une seule application.</a:t>
            </a:r>
          </a:p>
          <a:p>
            <a:r>
              <a:rPr lang="fr-FR" sz="1200" b="0" i="0" kern="1200" dirty="0">
                <a:solidFill>
                  <a:schemeClr val="tx1"/>
                </a:solidFill>
                <a:effectLst/>
                <a:latin typeface="+mn-lt"/>
                <a:ea typeface="+mn-ea"/>
                <a:cs typeface="+mn-cs"/>
              </a:rPr>
              <a:t>La première brique, c'est la plateforme web : elle sert à la fois d'interface pour les utilisateurs et de back-office pour les administrateurs. C'est aussi elle qui expose l'API REST consommée par toutes les autres applications.</a:t>
            </a:r>
          </a:p>
          <a:p>
            <a:r>
              <a:rPr lang="fr-FR" sz="1200" b="0" i="0" kern="1200" dirty="0">
                <a:solidFill>
                  <a:schemeClr val="tx1"/>
                </a:solidFill>
                <a:effectLst/>
                <a:latin typeface="+mn-lt"/>
                <a:ea typeface="+mn-ea"/>
                <a:cs typeface="+mn-cs"/>
              </a:rPr>
              <a:t>La deuxième brique, c'est l'application mobile Flutter, disponible sur iOS et Android. C'est l'interface principale de l'utilisateur au quotidien — elle donne accès aux sept modules que je vais vous détailler.</a:t>
            </a:r>
          </a:p>
          <a:p>
            <a:r>
              <a:rPr lang="fr-FR" sz="1200" b="0" i="0" kern="1200" dirty="0">
                <a:solidFill>
                  <a:schemeClr val="tx1"/>
                </a:solidFill>
                <a:effectLst/>
                <a:latin typeface="+mn-lt"/>
                <a:ea typeface="+mn-ea"/>
                <a:cs typeface="+mn-cs"/>
              </a:rPr>
              <a:t>Et la troisième... vous voyez que j'ai volontairement laissé un point d'interrogation ici. On y reviendra un peu plus tard dans la présentation — disons que c'est la partie bonus.</a:t>
            </a:r>
          </a:p>
          <a:p>
            <a:r>
              <a:rPr lang="fr-FR" sz="1200" b="0" i="0" kern="1200" dirty="0">
                <a:solidFill>
                  <a:schemeClr val="tx1"/>
                </a:solidFill>
                <a:effectLst/>
                <a:latin typeface="+mn-lt"/>
                <a:ea typeface="+mn-ea"/>
                <a:cs typeface="+mn-cs"/>
              </a:rPr>
              <a:t>Les trois composantes communiquent via l'API REST sécurisée, avec des </a:t>
            </a:r>
            <a:r>
              <a:rPr lang="fr-FR" sz="1200" b="0" i="0" kern="1200" dirty="0" err="1">
                <a:solidFill>
                  <a:schemeClr val="tx1"/>
                </a:solidFill>
                <a:effectLst/>
                <a:latin typeface="+mn-lt"/>
                <a:ea typeface="+mn-ea"/>
                <a:cs typeface="+mn-cs"/>
              </a:rPr>
              <a:t>tokens</a:t>
            </a:r>
            <a:r>
              <a:rPr lang="fr-FR" sz="1200" b="0" i="0" kern="1200" dirty="0">
                <a:solidFill>
                  <a:schemeClr val="tx1"/>
                </a:solidFill>
                <a:effectLst/>
                <a:latin typeface="+mn-lt"/>
                <a:ea typeface="+mn-ea"/>
                <a:cs typeface="+mn-cs"/>
              </a:rPr>
              <a:t> Sanctum transmis en HTTPS.</a:t>
            </a:r>
          </a:p>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sz="1200" b="0" i="0" kern="1200" dirty="0">
                <a:solidFill>
                  <a:schemeClr val="tx1"/>
                </a:solidFill>
                <a:effectLst/>
                <a:latin typeface="+mn-lt"/>
                <a:ea typeface="+mn-ea"/>
                <a:cs typeface="+mn-cs"/>
              </a:rPr>
              <a:t>Parlons de la plateforme web. J'ai choisi </a:t>
            </a:r>
            <a:r>
              <a:rPr lang="fr-FR" sz="1200" b="0" i="0" kern="1200" dirty="0" err="1">
                <a:solidFill>
                  <a:schemeClr val="tx1"/>
                </a:solidFill>
                <a:effectLst/>
                <a:latin typeface="+mn-lt"/>
                <a:ea typeface="+mn-ea"/>
                <a:cs typeface="+mn-cs"/>
              </a:rPr>
              <a:t>Laravel</a:t>
            </a:r>
            <a:r>
              <a:rPr lang="fr-FR" sz="1200" b="0" i="0" kern="1200" dirty="0">
                <a:solidFill>
                  <a:schemeClr val="tx1"/>
                </a:solidFill>
                <a:effectLst/>
                <a:latin typeface="+mn-lt"/>
                <a:ea typeface="+mn-ea"/>
                <a:cs typeface="+mn-cs"/>
              </a:rPr>
              <a:t> 12 comme </a:t>
            </a:r>
            <a:r>
              <a:rPr lang="fr-FR" sz="1200" b="0" i="0" kern="1200" dirty="0" err="1">
                <a:solidFill>
                  <a:schemeClr val="tx1"/>
                </a:solidFill>
                <a:effectLst/>
                <a:latin typeface="+mn-lt"/>
                <a:ea typeface="+mn-ea"/>
                <a:cs typeface="+mn-cs"/>
              </a:rPr>
              <a:t>framework</a:t>
            </a:r>
            <a:r>
              <a:rPr lang="fr-FR" sz="1200" b="0" i="0" kern="1200" dirty="0">
                <a:solidFill>
                  <a:schemeClr val="tx1"/>
                </a:solidFill>
                <a:effectLst/>
                <a:latin typeface="+mn-lt"/>
                <a:ea typeface="+mn-ea"/>
                <a:cs typeface="+mn-cs"/>
              </a:rPr>
              <a:t> principal — un choix naturel pour ce type de projet, avec une architecture MVC bien établie et un écosystème très riche.</a:t>
            </a:r>
          </a:p>
          <a:p>
            <a:r>
              <a:rPr lang="fr-FR" sz="1200" b="0" i="0" kern="1200" dirty="0">
                <a:solidFill>
                  <a:schemeClr val="tx1"/>
                </a:solidFill>
                <a:effectLst/>
                <a:latin typeface="+mn-lt"/>
                <a:ea typeface="+mn-ea"/>
                <a:cs typeface="+mn-cs"/>
              </a:rPr>
              <a:t>Pour la partie administration, j'ai intégré </a:t>
            </a:r>
            <a:r>
              <a:rPr lang="fr-FR" sz="1200" b="0" i="0" kern="1200" dirty="0" err="1">
                <a:solidFill>
                  <a:schemeClr val="tx1"/>
                </a:solidFill>
                <a:effectLst/>
                <a:latin typeface="+mn-lt"/>
                <a:ea typeface="+mn-ea"/>
                <a:cs typeface="+mn-cs"/>
              </a:rPr>
              <a:t>FilamentPHP</a:t>
            </a:r>
            <a:r>
              <a:rPr lang="fr-FR" sz="1200" b="0" i="0" kern="1200" dirty="0">
                <a:solidFill>
                  <a:schemeClr val="tx1"/>
                </a:solidFill>
                <a:effectLst/>
                <a:latin typeface="+mn-lt"/>
                <a:ea typeface="+mn-ea"/>
                <a:cs typeface="+mn-cs"/>
              </a:rPr>
              <a:t>, qui permet de générer un </a:t>
            </a:r>
            <a:r>
              <a:rPr lang="fr-FR" sz="1200" b="0" i="0" kern="1200" dirty="0" err="1">
                <a:solidFill>
                  <a:schemeClr val="tx1"/>
                </a:solidFill>
                <a:effectLst/>
                <a:latin typeface="+mn-lt"/>
                <a:ea typeface="+mn-ea"/>
                <a:cs typeface="+mn-cs"/>
              </a:rPr>
              <a:t>dashboard</a:t>
            </a:r>
            <a:r>
              <a:rPr lang="fr-FR" sz="1200" b="0" i="0" kern="1200" dirty="0">
                <a:solidFill>
                  <a:schemeClr val="tx1"/>
                </a:solidFill>
                <a:effectLst/>
                <a:latin typeface="+mn-lt"/>
                <a:ea typeface="+mn-ea"/>
                <a:cs typeface="+mn-cs"/>
              </a:rPr>
              <a:t> admin complet avec très peu de code. Ça m'a permis d'avoir un CRUD opérationnel rapidement et de me concentrer sur la logique métier.</a:t>
            </a:r>
          </a:p>
          <a:p>
            <a:r>
              <a:rPr lang="fr-FR" sz="1200" b="0" i="0" kern="1200" dirty="0">
                <a:solidFill>
                  <a:schemeClr val="tx1"/>
                </a:solidFill>
                <a:effectLst/>
                <a:latin typeface="+mn-lt"/>
                <a:ea typeface="+mn-ea"/>
                <a:cs typeface="+mn-cs"/>
              </a:rPr>
              <a:t>L'authentification de l'API est gérée par </a:t>
            </a:r>
            <a:r>
              <a:rPr lang="fr-FR" sz="1200" b="0" i="0" kern="1200" dirty="0" err="1">
                <a:solidFill>
                  <a:schemeClr val="tx1"/>
                </a:solidFill>
                <a:effectLst/>
                <a:latin typeface="+mn-lt"/>
                <a:ea typeface="+mn-ea"/>
                <a:cs typeface="+mn-cs"/>
              </a:rPr>
              <a:t>Laravel</a:t>
            </a:r>
            <a:r>
              <a:rPr lang="fr-FR" sz="1200" b="0" i="0" kern="1200" dirty="0">
                <a:solidFill>
                  <a:schemeClr val="tx1"/>
                </a:solidFill>
                <a:effectLst/>
                <a:latin typeface="+mn-lt"/>
                <a:ea typeface="+mn-ea"/>
                <a:cs typeface="+mn-cs"/>
              </a:rPr>
              <a:t> Sanctum — des </a:t>
            </a:r>
            <a:r>
              <a:rPr lang="fr-FR" sz="1200" b="0" i="0" kern="1200" dirty="0" err="1">
                <a:solidFill>
                  <a:schemeClr val="tx1"/>
                </a:solidFill>
                <a:effectLst/>
                <a:latin typeface="+mn-lt"/>
                <a:ea typeface="+mn-ea"/>
                <a:cs typeface="+mn-cs"/>
              </a:rPr>
              <a:t>tokens</a:t>
            </a:r>
            <a:r>
              <a:rPr lang="fr-FR" sz="1200" b="0" i="0" kern="1200" dirty="0">
                <a:solidFill>
                  <a:schemeClr val="tx1"/>
                </a:solidFill>
                <a:effectLst/>
                <a:latin typeface="+mn-lt"/>
                <a:ea typeface="+mn-ea"/>
                <a:cs typeface="+mn-cs"/>
              </a:rPr>
              <a:t> par utilisateur, révocables, qui permettent à l'application mobile de s'authentifier de façon sécurisée.</a:t>
            </a:r>
          </a:p>
          <a:p>
            <a:r>
              <a:rPr lang="fr-FR" sz="1200" b="0" i="0" kern="1200" dirty="0">
                <a:solidFill>
                  <a:schemeClr val="tx1"/>
                </a:solidFill>
                <a:effectLst/>
                <a:latin typeface="+mn-lt"/>
                <a:ea typeface="+mn-ea"/>
                <a:cs typeface="+mn-cs"/>
              </a:rPr>
              <a:t>Pour le design, j'ai appliqué le Design System de l'État Français — le DSFR — ce qui est cohérent avec un commanditaire public comme le Ministère de la Santé.</a:t>
            </a:r>
          </a:p>
          <a:p>
            <a:r>
              <a:rPr lang="fr-FR" sz="1200" b="0" i="0" kern="1200" dirty="0">
                <a:solidFill>
                  <a:schemeClr val="tx1"/>
                </a:solidFill>
                <a:effectLst/>
                <a:latin typeface="+mn-lt"/>
                <a:ea typeface="+mn-ea"/>
                <a:cs typeface="+mn-cs"/>
              </a:rPr>
              <a:t>Côté fonctionnalités : l'utilisateur peut se connecter, accéder à un </a:t>
            </a:r>
            <a:r>
              <a:rPr lang="fr-FR" sz="1200" b="0" i="0" kern="1200" dirty="0" err="1">
                <a:solidFill>
                  <a:schemeClr val="tx1"/>
                </a:solidFill>
                <a:effectLst/>
                <a:latin typeface="+mn-lt"/>
                <a:ea typeface="+mn-ea"/>
                <a:cs typeface="+mn-cs"/>
              </a:rPr>
              <a:t>dashboard</a:t>
            </a:r>
            <a:r>
              <a:rPr lang="fr-FR" sz="1200" b="0" i="0" kern="1200" dirty="0">
                <a:solidFill>
                  <a:schemeClr val="tx1"/>
                </a:solidFill>
                <a:effectLst/>
                <a:latin typeface="+mn-lt"/>
                <a:ea typeface="+mn-ea"/>
                <a:cs typeface="+mn-cs"/>
              </a:rPr>
              <a:t> qui visualise son évolution dans le temps, faire ses exercices de respiration selon trois modes différents, remplir son journal d'émotions, passer le questionnaire de stress et consulter des articles santé. Côté admin, tout est gérable depuis le panel </a:t>
            </a:r>
            <a:r>
              <a:rPr lang="fr-FR" sz="1200" b="0" i="0" kern="1200" dirty="0" err="1">
                <a:solidFill>
                  <a:schemeClr val="tx1"/>
                </a:solidFill>
                <a:effectLst/>
                <a:latin typeface="+mn-lt"/>
                <a:ea typeface="+mn-ea"/>
                <a:cs typeface="+mn-cs"/>
              </a:rPr>
              <a:t>FilamentPHP</a:t>
            </a:r>
            <a:r>
              <a:rPr lang="fr-FR" sz="1200" b="0" i="0" kern="1200" dirty="0">
                <a:solidFill>
                  <a:schemeClr val="tx1"/>
                </a:solidFill>
                <a:effectLst/>
                <a:latin typeface="+mn-lt"/>
                <a:ea typeface="+mn-ea"/>
                <a:cs typeface="+mn-cs"/>
              </a:rPr>
              <a:t>.</a:t>
            </a:r>
          </a:p>
          <a:p>
            <a:r>
              <a:rPr lang="fr-FR" sz="1200" b="0" i="0" kern="1200" dirty="0">
                <a:solidFill>
                  <a:schemeClr val="tx1"/>
                </a:solidFill>
                <a:effectLst/>
                <a:latin typeface="+mn-lt"/>
                <a:ea typeface="+mn-ea"/>
                <a:cs typeface="+mn-cs"/>
              </a:rPr>
              <a:t>L'ensemble est </a:t>
            </a:r>
            <a:r>
              <a:rPr lang="fr-FR" sz="1200" b="0" i="0" kern="1200" dirty="0" err="1">
                <a:solidFill>
                  <a:schemeClr val="tx1"/>
                </a:solidFill>
                <a:effectLst/>
                <a:latin typeface="+mn-lt"/>
                <a:ea typeface="+mn-ea"/>
                <a:cs typeface="+mn-cs"/>
              </a:rPr>
              <a:t>dockerisé</a:t>
            </a:r>
            <a:r>
              <a:rPr lang="fr-FR" sz="1200" b="0" i="0" kern="1200" dirty="0">
                <a:solidFill>
                  <a:schemeClr val="tx1"/>
                </a:solidFill>
                <a:effectLst/>
                <a:latin typeface="+mn-lt"/>
                <a:ea typeface="+mn-ea"/>
                <a:cs typeface="+mn-cs"/>
              </a:rPr>
              <a:t> — Nginx en reverse proxy devant PHP-FPM, avec une base MySQL. Les ports 8090 et 8091 séparent l'interface web de l'API.</a:t>
            </a:r>
          </a:p>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sz="1200" b="0" i="0" kern="1200" dirty="0">
                <a:solidFill>
                  <a:schemeClr val="tx1"/>
                </a:solidFill>
                <a:effectLst/>
                <a:latin typeface="+mn-lt"/>
                <a:ea typeface="+mn-ea"/>
                <a:cs typeface="+mn-cs"/>
              </a:rPr>
              <a:t>L'application mobile a été développée en Flutter, ce qui permet de cibler iOS et Android depuis une seule base de code.</a:t>
            </a:r>
          </a:p>
          <a:p>
            <a:r>
              <a:rPr lang="fr-FR" sz="1200" b="0" i="0" kern="1200" dirty="0">
                <a:solidFill>
                  <a:schemeClr val="tx1"/>
                </a:solidFill>
                <a:effectLst/>
                <a:latin typeface="+mn-lt"/>
                <a:ea typeface="+mn-ea"/>
                <a:cs typeface="+mn-cs"/>
              </a:rPr>
              <a:t>Elle est structurée en sept modules indépendants, ce qu'on appelle une architecture clean </a:t>
            </a:r>
            <a:r>
              <a:rPr lang="fr-FR" sz="1200" b="0" i="0" kern="1200" dirty="0" err="1">
                <a:solidFill>
                  <a:schemeClr val="tx1"/>
                </a:solidFill>
                <a:effectLst/>
                <a:latin typeface="+mn-lt"/>
                <a:ea typeface="+mn-ea"/>
                <a:cs typeface="+mn-cs"/>
              </a:rPr>
              <a:t>feature-based</a:t>
            </a:r>
            <a:r>
              <a:rPr lang="fr-FR" sz="1200" b="0" i="0" kern="1200" dirty="0">
                <a:solidFill>
                  <a:schemeClr val="tx1"/>
                </a:solidFill>
                <a:effectLst/>
                <a:latin typeface="+mn-lt"/>
                <a:ea typeface="+mn-ea"/>
                <a:cs typeface="+mn-cs"/>
              </a:rPr>
              <a:t>. Chaque fonctionnalité a ses propres modèles, services et providers — ça rend le code maintenable et évolutif.</a:t>
            </a:r>
          </a:p>
          <a:p>
            <a:r>
              <a:rPr lang="fr-FR" sz="1200" b="0" i="0" kern="1200" dirty="0">
                <a:solidFill>
                  <a:schemeClr val="tx1"/>
                </a:solidFill>
                <a:effectLst/>
                <a:latin typeface="+mn-lt"/>
                <a:ea typeface="+mn-ea"/>
                <a:cs typeface="+mn-cs"/>
              </a:rPr>
              <a:t>Le module d'authentification gère la connexion et stocke le </a:t>
            </a:r>
            <a:r>
              <a:rPr lang="fr-FR" sz="1200" b="0" i="0" kern="1200" dirty="0" err="1">
                <a:solidFill>
                  <a:schemeClr val="tx1"/>
                </a:solidFill>
                <a:effectLst/>
                <a:latin typeface="+mn-lt"/>
                <a:ea typeface="+mn-ea"/>
                <a:cs typeface="+mn-cs"/>
              </a:rPr>
              <a:t>token</a:t>
            </a:r>
            <a:r>
              <a:rPr lang="fr-FR" sz="1200" b="0" i="0" kern="1200" dirty="0">
                <a:solidFill>
                  <a:schemeClr val="tx1"/>
                </a:solidFill>
                <a:effectLst/>
                <a:latin typeface="+mn-lt"/>
                <a:ea typeface="+mn-ea"/>
                <a:cs typeface="+mn-cs"/>
              </a:rPr>
              <a:t> de façon sécurisée via Flutter Secure Storage — le </a:t>
            </a:r>
            <a:r>
              <a:rPr lang="fr-FR" sz="1200" b="0" i="0" kern="1200" dirty="0" err="1">
                <a:solidFill>
                  <a:schemeClr val="tx1"/>
                </a:solidFill>
                <a:effectLst/>
                <a:latin typeface="+mn-lt"/>
                <a:ea typeface="+mn-ea"/>
                <a:cs typeface="+mn-cs"/>
              </a:rPr>
              <a:t>token</a:t>
            </a:r>
            <a:r>
              <a:rPr lang="fr-FR" sz="1200" b="0" i="0" kern="1200" dirty="0">
                <a:solidFill>
                  <a:schemeClr val="tx1"/>
                </a:solidFill>
                <a:effectLst/>
                <a:latin typeface="+mn-lt"/>
                <a:ea typeface="+mn-ea"/>
                <a:cs typeface="+mn-cs"/>
              </a:rPr>
              <a:t> ne transit jamais en clair.</a:t>
            </a:r>
          </a:p>
          <a:p>
            <a:r>
              <a:rPr lang="fr-FR" sz="1200" b="0" i="0" kern="1200" dirty="0">
                <a:solidFill>
                  <a:schemeClr val="tx1"/>
                </a:solidFill>
                <a:effectLst/>
                <a:latin typeface="+mn-lt"/>
                <a:ea typeface="+mn-ea"/>
                <a:cs typeface="+mn-cs"/>
              </a:rPr>
              <a:t>Le tracker émotionnel permet à l'utilisateur de noter son humeur chaque jour sur cinq niveaux. C'est simple, rapide, et ça alimente les statistiques visibles sur le web.</a:t>
            </a:r>
          </a:p>
          <a:p>
            <a:r>
              <a:rPr lang="fr-FR" sz="1200" b="0" i="0" kern="1200" dirty="0">
                <a:solidFill>
                  <a:schemeClr val="tx1"/>
                </a:solidFill>
                <a:effectLst/>
                <a:latin typeface="+mn-lt"/>
                <a:ea typeface="+mn-ea"/>
                <a:cs typeface="+mn-cs"/>
              </a:rPr>
              <a:t>Le diagnostic stress c'est le questionnaire validé du cahier des charges — avec un historique consultable.</a:t>
            </a:r>
          </a:p>
          <a:p>
            <a:r>
              <a:rPr lang="fr-FR" sz="1200" b="0" i="0" kern="1200" dirty="0">
                <a:solidFill>
                  <a:schemeClr val="tx1"/>
                </a:solidFill>
                <a:effectLst/>
                <a:latin typeface="+mn-lt"/>
                <a:ea typeface="+mn-ea"/>
                <a:cs typeface="+mn-cs"/>
              </a:rPr>
              <a:t>La respiration guidée propose une animation synchronisée à 60 FPS, avec le logo </a:t>
            </a:r>
            <a:r>
              <a:rPr lang="fr-FR" sz="1200" b="0" i="0" kern="1200" dirty="0" err="1">
                <a:solidFill>
                  <a:schemeClr val="tx1"/>
                </a:solidFill>
                <a:effectLst/>
                <a:latin typeface="+mn-lt"/>
                <a:ea typeface="+mn-ea"/>
                <a:cs typeface="+mn-cs"/>
              </a:rPr>
              <a:t>CESIZen</a:t>
            </a:r>
            <a:r>
              <a:rPr lang="fr-FR" sz="1200" b="0" i="0" kern="1200" dirty="0">
                <a:solidFill>
                  <a:schemeClr val="tx1"/>
                </a:solidFill>
                <a:effectLst/>
                <a:latin typeface="+mn-lt"/>
                <a:ea typeface="+mn-ea"/>
                <a:cs typeface="+mn-cs"/>
              </a:rPr>
              <a:t> comme repère visuel. Trois modes sont disponibles : sommeil, cohérence cardiaque, anxiété.</a:t>
            </a:r>
          </a:p>
          <a:p>
            <a:r>
              <a:rPr lang="fr-FR" sz="1200" b="0" i="0" kern="1200" dirty="0">
                <a:solidFill>
                  <a:schemeClr val="tx1"/>
                </a:solidFill>
                <a:effectLst/>
                <a:latin typeface="+mn-lt"/>
                <a:ea typeface="+mn-ea"/>
                <a:cs typeface="+mn-cs"/>
              </a:rPr>
              <a:t>Il y a aussi un module relaxation, une bibliothèque d'activités filtrables, et un module informations santé avec des articles.</a:t>
            </a:r>
          </a:p>
          <a:p>
            <a:r>
              <a:rPr lang="fr-FR" sz="1200" b="0" i="0" kern="1200" dirty="0">
                <a:solidFill>
                  <a:schemeClr val="tx1"/>
                </a:solidFill>
                <a:effectLst/>
                <a:latin typeface="+mn-lt"/>
                <a:ea typeface="+mn-ea"/>
                <a:cs typeface="+mn-cs"/>
              </a:rPr>
              <a:t>Et le septième module — le dernier de la liste — c'est la synchronisation montre. On en parle dans quelques minutes.</a:t>
            </a:r>
          </a:p>
          <a:p>
            <a:r>
              <a:rPr lang="fr-FR" sz="1200" b="0" i="0" kern="1200" dirty="0">
                <a:solidFill>
                  <a:schemeClr val="tx1"/>
                </a:solidFill>
                <a:effectLst/>
                <a:latin typeface="+mn-lt"/>
                <a:ea typeface="+mn-ea"/>
                <a:cs typeface="+mn-cs"/>
              </a:rPr>
              <a:t>Pour la navigation, j'utilise </a:t>
            </a:r>
            <a:r>
              <a:rPr lang="fr-FR" sz="1200" b="0" i="0" kern="1200" dirty="0" err="1">
                <a:solidFill>
                  <a:schemeClr val="tx1"/>
                </a:solidFill>
                <a:effectLst/>
                <a:latin typeface="+mn-lt"/>
                <a:ea typeface="+mn-ea"/>
                <a:cs typeface="+mn-cs"/>
              </a:rPr>
              <a:t>GoRouter</a:t>
            </a:r>
            <a:r>
              <a:rPr lang="fr-FR" sz="1200" b="0" i="0" kern="1200" dirty="0">
                <a:solidFill>
                  <a:schemeClr val="tx1"/>
                </a:solidFill>
                <a:effectLst/>
                <a:latin typeface="+mn-lt"/>
                <a:ea typeface="+mn-ea"/>
                <a:cs typeface="+mn-cs"/>
              </a:rPr>
              <a:t>, et pour la gestion d'état, Provider — un choix équilibré entre simplicité et robustesse pour un projet de cette taille.</a:t>
            </a:r>
          </a:p>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sz="1200" b="0" i="0" kern="1200" dirty="0">
                <a:solidFill>
                  <a:schemeClr val="tx1"/>
                </a:solidFill>
                <a:effectLst/>
                <a:latin typeface="+mn-lt"/>
                <a:ea typeface="+mn-ea"/>
                <a:cs typeface="+mn-cs"/>
              </a:rPr>
              <a:t>Voilà l'architecture globale en trois tiers.</a:t>
            </a:r>
          </a:p>
          <a:p>
            <a:r>
              <a:rPr lang="fr-FR" sz="1200" b="0" i="0" kern="1200" dirty="0">
                <a:solidFill>
                  <a:schemeClr val="tx1"/>
                </a:solidFill>
                <a:effectLst/>
                <a:latin typeface="+mn-lt"/>
                <a:ea typeface="+mn-ea"/>
                <a:cs typeface="+mn-cs"/>
              </a:rPr>
              <a:t>Côté clients, on a les trois points d'entrée : le navigateur web, l'application mobile, et le troisième qu'on verra bientôt.</a:t>
            </a:r>
          </a:p>
          <a:p>
            <a:r>
              <a:rPr lang="fr-FR" sz="1200" b="0" i="0" kern="1200" dirty="0">
                <a:solidFill>
                  <a:schemeClr val="tx1"/>
                </a:solidFill>
                <a:effectLst/>
                <a:latin typeface="+mn-lt"/>
                <a:ea typeface="+mn-ea"/>
                <a:cs typeface="+mn-cs"/>
              </a:rPr>
              <a:t>Côté serveur, tout tourne dans un conteneur Docker. Nginx reçoit les requêtes et les redirige vers </a:t>
            </a:r>
            <a:r>
              <a:rPr lang="fr-FR" sz="1200" b="0" i="0" kern="1200" dirty="0" err="1">
                <a:solidFill>
                  <a:schemeClr val="tx1"/>
                </a:solidFill>
                <a:effectLst/>
                <a:latin typeface="+mn-lt"/>
                <a:ea typeface="+mn-ea"/>
                <a:cs typeface="+mn-cs"/>
              </a:rPr>
              <a:t>Laravel</a:t>
            </a:r>
            <a:r>
              <a:rPr lang="fr-FR" sz="1200" b="0" i="0" kern="1200" dirty="0">
                <a:solidFill>
                  <a:schemeClr val="tx1"/>
                </a:solidFill>
                <a:effectLst/>
                <a:latin typeface="+mn-lt"/>
                <a:ea typeface="+mn-ea"/>
                <a:cs typeface="+mn-cs"/>
              </a:rPr>
              <a:t>. </a:t>
            </a:r>
            <a:r>
              <a:rPr lang="fr-FR" sz="1200" b="0" i="0" kern="1200" dirty="0" err="1">
                <a:solidFill>
                  <a:schemeClr val="tx1"/>
                </a:solidFill>
                <a:effectLst/>
                <a:latin typeface="+mn-lt"/>
                <a:ea typeface="+mn-ea"/>
                <a:cs typeface="+mn-cs"/>
              </a:rPr>
              <a:t>Laravel</a:t>
            </a:r>
            <a:r>
              <a:rPr lang="fr-FR" sz="1200" b="0" i="0" kern="1200" dirty="0">
                <a:solidFill>
                  <a:schemeClr val="tx1"/>
                </a:solidFill>
                <a:effectLst/>
                <a:latin typeface="+mn-lt"/>
                <a:ea typeface="+mn-ea"/>
                <a:cs typeface="+mn-cs"/>
              </a:rPr>
              <a:t> gère la logique métier, Sanctum les </a:t>
            </a:r>
            <a:r>
              <a:rPr lang="fr-FR" sz="1200" b="0" i="0" kern="1200" dirty="0" err="1">
                <a:solidFill>
                  <a:schemeClr val="tx1"/>
                </a:solidFill>
                <a:effectLst/>
                <a:latin typeface="+mn-lt"/>
                <a:ea typeface="+mn-ea"/>
                <a:cs typeface="+mn-cs"/>
              </a:rPr>
              <a:t>tokens</a:t>
            </a:r>
            <a:r>
              <a:rPr lang="fr-FR" sz="1200" b="0" i="0" kern="1200" dirty="0">
                <a:solidFill>
                  <a:schemeClr val="tx1"/>
                </a:solidFill>
                <a:effectLst/>
                <a:latin typeface="+mn-lt"/>
                <a:ea typeface="+mn-ea"/>
                <a:cs typeface="+mn-cs"/>
              </a:rPr>
              <a:t> d'authentification, et </a:t>
            </a:r>
            <a:r>
              <a:rPr lang="fr-FR" sz="1200" b="0" i="0" kern="1200" dirty="0" err="1">
                <a:solidFill>
                  <a:schemeClr val="tx1"/>
                </a:solidFill>
                <a:effectLst/>
                <a:latin typeface="+mn-lt"/>
                <a:ea typeface="+mn-ea"/>
                <a:cs typeface="+mn-cs"/>
              </a:rPr>
              <a:t>FilamentPHP</a:t>
            </a:r>
            <a:r>
              <a:rPr lang="fr-FR" sz="1200" b="0" i="0" kern="1200" dirty="0">
                <a:solidFill>
                  <a:schemeClr val="tx1"/>
                </a:solidFill>
                <a:effectLst/>
                <a:latin typeface="+mn-lt"/>
                <a:ea typeface="+mn-ea"/>
                <a:cs typeface="+mn-cs"/>
              </a:rPr>
              <a:t> expose l'interface d'administration.</a:t>
            </a:r>
          </a:p>
          <a:p>
            <a:r>
              <a:rPr lang="fr-FR" sz="1200" b="0" i="0" kern="1200" dirty="0">
                <a:solidFill>
                  <a:schemeClr val="tx1"/>
                </a:solidFill>
                <a:effectLst/>
                <a:latin typeface="+mn-lt"/>
                <a:ea typeface="+mn-ea"/>
                <a:cs typeface="+mn-cs"/>
              </a:rPr>
              <a:t>Côté données, c'est MySQL 8.0 avec douze modèles Eloquent que je vais vous détailler sur la slide suivante.</a:t>
            </a:r>
          </a:p>
          <a:p>
            <a:r>
              <a:rPr lang="fr-FR" sz="1200" b="0" i="0" kern="1200" dirty="0">
                <a:solidFill>
                  <a:schemeClr val="tx1"/>
                </a:solidFill>
                <a:effectLst/>
                <a:latin typeface="+mn-lt"/>
                <a:ea typeface="+mn-ea"/>
                <a:cs typeface="+mn-cs"/>
              </a:rPr>
              <a:t>Cette architecture trois tiers est un classique, mais elle a l'avantage d'être claire, maintenable, et facilement déployable. Le fait de </a:t>
            </a:r>
            <a:r>
              <a:rPr lang="fr-FR" sz="1200" b="0" i="0" kern="1200" dirty="0" err="1">
                <a:solidFill>
                  <a:schemeClr val="tx1"/>
                </a:solidFill>
                <a:effectLst/>
                <a:latin typeface="+mn-lt"/>
                <a:ea typeface="+mn-ea"/>
                <a:cs typeface="+mn-cs"/>
              </a:rPr>
              <a:t>dockeriser</a:t>
            </a:r>
            <a:r>
              <a:rPr lang="fr-FR" sz="1200" b="0" i="0" kern="1200" dirty="0">
                <a:solidFill>
                  <a:schemeClr val="tx1"/>
                </a:solidFill>
                <a:effectLst/>
                <a:latin typeface="+mn-lt"/>
                <a:ea typeface="+mn-ea"/>
                <a:cs typeface="+mn-cs"/>
              </a:rPr>
              <a:t> l'ensemble permet de reproduire l'environnement de production en un docker-compose up.</a:t>
            </a:r>
          </a:p>
          <a:p>
            <a:r>
              <a:rPr lang="fr-FR" sz="1200" b="0" i="0" kern="1200" dirty="0">
                <a:solidFill>
                  <a:schemeClr val="tx1"/>
                </a:solidFill>
                <a:effectLst/>
                <a:latin typeface="+mn-lt"/>
                <a:ea typeface="+mn-ea"/>
                <a:cs typeface="+mn-cs"/>
              </a:rPr>
              <a:t>J'ai documenté cette architecture en suivant le formalisme Merise et UML dans le rapport technique.</a:t>
            </a:r>
          </a:p>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sz="1200" b="0" i="0" kern="1200" dirty="0">
                <a:solidFill>
                  <a:schemeClr val="tx1"/>
                </a:solidFill>
                <a:effectLst/>
                <a:latin typeface="+mn-lt"/>
                <a:ea typeface="+mn-ea"/>
                <a:cs typeface="+mn-cs"/>
              </a:rPr>
              <a:t>Sur la partie tests, j'ai mis en place une stratégie à trois niveaux avec </a:t>
            </a:r>
            <a:r>
              <a:rPr lang="fr-FR" sz="1200" b="0" i="0" kern="1200" dirty="0" err="1">
                <a:solidFill>
                  <a:schemeClr val="tx1"/>
                </a:solidFill>
                <a:effectLst/>
                <a:latin typeface="+mn-lt"/>
                <a:ea typeface="+mn-ea"/>
                <a:cs typeface="+mn-cs"/>
              </a:rPr>
              <a:t>PHPUnit</a:t>
            </a:r>
            <a:r>
              <a:rPr lang="fr-FR" sz="1200" b="0" i="0" kern="1200" dirty="0">
                <a:solidFill>
                  <a:schemeClr val="tx1"/>
                </a:solidFill>
                <a:effectLst/>
                <a:latin typeface="+mn-lt"/>
                <a:ea typeface="+mn-ea"/>
                <a:cs typeface="+mn-cs"/>
              </a:rPr>
              <a:t>.</a:t>
            </a:r>
          </a:p>
          <a:p>
            <a:r>
              <a:rPr lang="fr-FR" sz="1200" b="0" i="0" kern="1200" dirty="0">
                <a:solidFill>
                  <a:schemeClr val="tx1"/>
                </a:solidFill>
                <a:effectLst/>
                <a:latin typeface="+mn-lt"/>
                <a:ea typeface="+mn-ea"/>
                <a:cs typeface="+mn-cs"/>
              </a:rPr>
              <a:t>Les tests unitaires couvrent les </a:t>
            </a:r>
            <a:r>
              <a:rPr lang="fr-FR" sz="1200" b="0" i="0" kern="1200" dirty="0" err="1">
                <a:solidFill>
                  <a:schemeClr val="tx1"/>
                </a:solidFill>
                <a:effectLst/>
                <a:latin typeface="+mn-lt"/>
                <a:ea typeface="+mn-ea"/>
                <a:cs typeface="+mn-cs"/>
              </a:rPr>
              <a:t>controllers</a:t>
            </a:r>
            <a:r>
              <a:rPr lang="fr-FR" sz="1200" b="0" i="0" kern="1200" dirty="0">
                <a:solidFill>
                  <a:schemeClr val="tx1"/>
                </a:solidFill>
                <a:effectLst/>
                <a:latin typeface="+mn-lt"/>
                <a:ea typeface="+mn-ea"/>
                <a:cs typeface="+mn-cs"/>
              </a:rPr>
              <a:t> et les services — on vérifie que chaque brique fait bien ce qu'elle est censée faire indépendamment.</a:t>
            </a:r>
          </a:p>
          <a:p>
            <a:r>
              <a:rPr lang="fr-FR" sz="1200" b="0" i="0" kern="1200" dirty="0">
                <a:solidFill>
                  <a:schemeClr val="tx1"/>
                </a:solidFill>
                <a:effectLst/>
                <a:latin typeface="+mn-lt"/>
                <a:ea typeface="+mn-ea"/>
                <a:cs typeface="+mn-cs"/>
              </a:rPr>
              <a:t>Les tests fonctionnels simulent des scénarios complets, de la requête HTTP jusqu'à la réponse — ça garantit que les flux métier sont corrects de bout en bout.</a:t>
            </a:r>
          </a:p>
          <a:p>
            <a:r>
              <a:rPr lang="fr-FR" sz="1200" b="0" i="0" kern="1200" dirty="0">
                <a:solidFill>
                  <a:schemeClr val="tx1"/>
                </a:solidFill>
                <a:effectLst/>
                <a:latin typeface="+mn-lt"/>
                <a:ea typeface="+mn-ea"/>
                <a:cs typeface="+mn-cs"/>
              </a:rPr>
              <a:t>Les tests de non-régression sont joués après chaque évolution pour s'assurer qu'on n'a rien cassé en chemin.</a:t>
            </a:r>
          </a:p>
          <a:p>
            <a:r>
              <a:rPr lang="fr-FR" sz="1200" b="0" i="0" kern="1200" dirty="0">
                <a:solidFill>
                  <a:schemeClr val="tx1"/>
                </a:solidFill>
                <a:effectLst/>
                <a:latin typeface="+mn-lt"/>
                <a:ea typeface="+mn-ea"/>
                <a:cs typeface="+mn-cs"/>
              </a:rPr>
              <a:t>Tout ça est formalisé dans un cahier de tests avec les scénarios détaillés et les résultats obtenus. Et un Procès-Verbal de recette documente la validation finale du produit.</a:t>
            </a:r>
          </a:p>
          <a:p>
            <a:r>
              <a:rPr lang="fr-FR" sz="1200" b="0" i="0" kern="1200" dirty="0">
                <a:solidFill>
                  <a:schemeClr val="tx1"/>
                </a:solidFill>
                <a:effectLst/>
                <a:latin typeface="+mn-lt"/>
                <a:ea typeface="+mn-ea"/>
                <a:cs typeface="+mn-cs"/>
              </a:rPr>
              <a:t>Sur la sécurité, les points principaux : les mots de passe sont hachés en </a:t>
            </a:r>
            <a:r>
              <a:rPr lang="fr-FR" sz="1200" b="0" i="0" kern="1200" dirty="0" err="1">
                <a:solidFill>
                  <a:schemeClr val="tx1"/>
                </a:solidFill>
                <a:effectLst/>
                <a:latin typeface="+mn-lt"/>
                <a:ea typeface="+mn-ea"/>
                <a:cs typeface="+mn-cs"/>
              </a:rPr>
              <a:t>Bcrypt</a:t>
            </a:r>
            <a:r>
              <a:rPr lang="fr-FR" sz="1200" b="0" i="0" kern="1200" dirty="0">
                <a:solidFill>
                  <a:schemeClr val="tx1"/>
                </a:solidFill>
                <a:effectLst/>
                <a:latin typeface="+mn-lt"/>
                <a:ea typeface="+mn-ea"/>
                <a:cs typeface="+mn-cs"/>
              </a:rPr>
              <a:t>, les routes API sont protégées par Sanctum, le middleware </a:t>
            </a:r>
            <a:r>
              <a:rPr lang="fr-FR" sz="1200" b="0" i="0" kern="1200" dirty="0" err="1">
                <a:solidFill>
                  <a:schemeClr val="tx1"/>
                </a:solidFill>
                <a:effectLst/>
                <a:latin typeface="+mn-lt"/>
                <a:ea typeface="+mn-ea"/>
                <a:cs typeface="+mn-cs"/>
              </a:rPr>
              <a:t>Laravel</a:t>
            </a:r>
            <a:r>
              <a:rPr lang="fr-FR" sz="1200" b="0" i="0" kern="1200" dirty="0">
                <a:solidFill>
                  <a:schemeClr val="tx1"/>
                </a:solidFill>
                <a:effectLst/>
                <a:latin typeface="+mn-lt"/>
                <a:ea typeface="+mn-ea"/>
                <a:cs typeface="+mn-cs"/>
              </a:rPr>
              <a:t> gère la protection CSRF, et les données utilisateur respectent le RGPD. Côté mobile, les </a:t>
            </a:r>
            <a:r>
              <a:rPr lang="fr-FR" sz="1200" b="0" i="0" kern="1200" dirty="0" err="1">
                <a:solidFill>
                  <a:schemeClr val="tx1"/>
                </a:solidFill>
                <a:effectLst/>
                <a:latin typeface="+mn-lt"/>
                <a:ea typeface="+mn-ea"/>
                <a:cs typeface="+mn-cs"/>
              </a:rPr>
              <a:t>tokens</a:t>
            </a:r>
            <a:r>
              <a:rPr lang="fr-FR" sz="1200" b="0" i="0" kern="1200" dirty="0">
                <a:solidFill>
                  <a:schemeClr val="tx1"/>
                </a:solidFill>
                <a:effectLst/>
                <a:latin typeface="+mn-lt"/>
                <a:ea typeface="+mn-ea"/>
                <a:cs typeface="+mn-cs"/>
              </a:rPr>
              <a:t> sont stockés dans Flutter Secure Storage — jamais dans les préférences partagées en clair. Et en production, HTTPS est obligatoire.</a:t>
            </a:r>
          </a:p>
          <a:p>
            <a:br>
              <a:rPr lang="fr-FR" dirty="0"/>
            </a:b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9</a:t>
            </a:fld>
            <a:endParaRPr lang="en-US"/>
          </a:p>
        </p:txBody>
      </p:sp>
    </p:spTree>
    <p:extLst>
      <p:ext uri="{BB962C8B-B14F-4D97-AF65-F5344CB8AC3E}">
        <p14:creationId xmlns:p14="http://schemas.microsoft.com/office/powerpoint/2010/main" val="10240869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DEFAULT">
    <p:bg>
      <p:bgRef idx="1001">
        <a:schemeClr val="bg1"/>
      </p:bgRef>
    </p:bg>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Lst>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name="Slide 1">
    <p:bg>
      <p:bgPr>
        <a:solidFill>
          <a:srgbClr val="0D1B2A"/>
        </a:solidFill>
        <a:effectLst/>
      </p:bgPr>
    </p:bg>
    <p:spTree>
      <p:nvGrpSpPr>
        <p:cNvPr id="1" name=""/>
        <p:cNvGrpSpPr/>
        <p:nvPr/>
      </p:nvGrpSpPr>
      <p:grpSpPr>
        <a:xfrm>
          <a:off x="0" y="0"/>
          <a:ext cx="0" cy="0"/>
          <a:chOff x="0" y="0"/>
          <a:chExt cx="0" cy="0"/>
        </a:xfrm>
      </p:grpSpPr>
      <p:sp>
        <p:nvSpPr>
          <p:cNvPr id="2" name="Shape 0"/>
          <p:cNvSpPr/>
          <p:nvPr/>
        </p:nvSpPr>
        <p:spPr>
          <a:xfrm>
            <a:off x="0" y="0"/>
            <a:ext cx="9144000" cy="82296"/>
          </a:xfrm>
          <a:prstGeom prst="rect">
            <a:avLst/>
          </a:prstGeom>
          <a:solidFill>
            <a:srgbClr val="00BF63"/>
          </a:solidFill>
          <a:ln w="12700">
            <a:solidFill>
              <a:srgbClr val="00BF63"/>
            </a:solidFill>
            <a:prstDash val="solid"/>
          </a:ln>
        </p:spPr>
        <p:txBody>
          <a:bodyPr/>
          <a:lstStyle/>
          <a:p>
            <a:endParaRPr lang="fr-FR"/>
          </a:p>
        </p:txBody>
      </p:sp>
      <p:sp>
        <p:nvSpPr>
          <p:cNvPr id="3" name="Shape 1"/>
          <p:cNvSpPr/>
          <p:nvPr/>
        </p:nvSpPr>
        <p:spPr>
          <a:xfrm>
            <a:off x="640080" y="658368"/>
            <a:ext cx="502920" cy="82296"/>
          </a:xfrm>
          <a:prstGeom prst="rect">
            <a:avLst/>
          </a:prstGeom>
          <a:solidFill>
            <a:srgbClr val="FFDE59"/>
          </a:solidFill>
          <a:ln w="12700">
            <a:solidFill>
              <a:srgbClr val="FFDE59"/>
            </a:solidFill>
            <a:prstDash val="solid"/>
          </a:ln>
        </p:spPr>
        <p:txBody>
          <a:bodyPr/>
          <a:lstStyle/>
          <a:p>
            <a:endParaRPr lang="fr-FR"/>
          </a:p>
        </p:txBody>
      </p:sp>
      <p:sp>
        <p:nvSpPr>
          <p:cNvPr id="4" name="Text 2"/>
          <p:cNvSpPr/>
          <p:nvPr/>
        </p:nvSpPr>
        <p:spPr>
          <a:xfrm>
            <a:off x="640080" y="758952"/>
            <a:ext cx="7772400" cy="1325880"/>
          </a:xfrm>
          <a:prstGeom prst="rect">
            <a:avLst/>
          </a:prstGeom>
          <a:noFill/>
          <a:ln/>
        </p:spPr>
        <p:txBody>
          <a:bodyPr wrap="square" lIns="0" tIns="0" rIns="0" bIns="0" rtlCol="0" anchor="ctr"/>
          <a:lstStyle/>
          <a:p>
            <a:pPr marL="0" indent="0">
              <a:buNone/>
            </a:pPr>
            <a:r>
              <a:rPr lang="en-US" sz="5600" dirty="0">
                <a:solidFill>
                  <a:srgbClr val="FFFFFF"/>
                </a:solidFill>
                <a:latin typeface="Calibri" pitchFamily="34" charset="0"/>
                <a:ea typeface="Calibri" pitchFamily="34" charset="-122"/>
                <a:cs typeface="Calibri" pitchFamily="34" charset="-120"/>
              </a:rPr>
              <a:t>CESIZEN</a:t>
            </a:r>
            <a:endParaRPr lang="en-US" sz="5600" dirty="0"/>
          </a:p>
        </p:txBody>
      </p:sp>
      <p:sp>
        <p:nvSpPr>
          <p:cNvPr id="5" name="Text 3"/>
          <p:cNvSpPr/>
          <p:nvPr/>
        </p:nvSpPr>
        <p:spPr>
          <a:xfrm>
            <a:off x="640080" y="2148840"/>
            <a:ext cx="7772400" cy="457200"/>
          </a:xfrm>
          <a:prstGeom prst="rect">
            <a:avLst/>
          </a:prstGeom>
          <a:noFill/>
          <a:ln/>
        </p:spPr>
        <p:txBody>
          <a:bodyPr wrap="square" lIns="0" tIns="0" rIns="0" bIns="0" rtlCol="0" anchor="ctr"/>
          <a:lstStyle/>
          <a:p>
            <a:pPr marL="0" indent="0">
              <a:buNone/>
            </a:pPr>
            <a:r>
              <a:rPr lang="en-US" sz="1800" dirty="0">
                <a:solidFill>
                  <a:srgbClr val="00BF63"/>
                </a:solidFill>
                <a:latin typeface="Calibri" pitchFamily="34" charset="0"/>
                <a:ea typeface="Calibri" pitchFamily="34" charset="-122"/>
                <a:cs typeface="Calibri" pitchFamily="34" charset="-120"/>
              </a:rPr>
              <a:t>L'application de votre santé mentale</a:t>
            </a:r>
            <a:endParaRPr lang="en-US" sz="1800" dirty="0"/>
          </a:p>
        </p:txBody>
      </p:sp>
      <p:sp>
        <p:nvSpPr>
          <p:cNvPr id="6" name="Shape 4"/>
          <p:cNvSpPr/>
          <p:nvPr/>
        </p:nvSpPr>
        <p:spPr>
          <a:xfrm>
            <a:off x="640080" y="2724912"/>
            <a:ext cx="7863840" cy="18288"/>
          </a:xfrm>
          <a:prstGeom prst="rect">
            <a:avLst/>
          </a:prstGeom>
          <a:solidFill>
            <a:srgbClr val="374151"/>
          </a:solidFill>
          <a:ln w="12700">
            <a:solidFill>
              <a:srgbClr val="374151"/>
            </a:solidFill>
            <a:prstDash val="solid"/>
          </a:ln>
        </p:spPr>
        <p:txBody>
          <a:bodyPr/>
          <a:lstStyle/>
          <a:p>
            <a:endParaRPr lang="fr-FR"/>
          </a:p>
        </p:txBody>
      </p:sp>
      <p:sp>
        <p:nvSpPr>
          <p:cNvPr id="7" name="Text 5"/>
          <p:cNvSpPr/>
          <p:nvPr/>
        </p:nvSpPr>
        <p:spPr>
          <a:xfrm>
            <a:off x="640080" y="2834640"/>
            <a:ext cx="7772400" cy="347472"/>
          </a:xfrm>
          <a:prstGeom prst="rect">
            <a:avLst/>
          </a:prstGeom>
          <a:noFill/>
          <a:ln/>
        </p:spPr>
        <p:txBody>
          <a:bodyPr wrap="square" lIns="0" tIns="0" rIns="0" bIns="0" rtlCol="0" anchor="ctr"/>
          <a:lstStyle/>
          <a:p>
            <a:pPr marL="0" indent="0">
              <a:buNone/>
            </a:pPr>
            <a:r>
              <a:rPr lang="en-US" sz="1200" dirty="0">
                <a:solidFill>
                  <a:srgbClr val="D1D5DB"/>
                </a:solidFill>
                <a:latin typeface="Calibri" pitchFamily="34" charset="0"/>
                <a:ea typeface="Calibri" pitchFamily="34" charset="-122"/>
                <a:cs typeface="Calibri" pitchFamily="34" charset="-120"/>
              </a:rPr>
              <a:t>Projet CDA CESI — BLOC 2  ·  Concevoir les solutions logicielles</a:t>
            </a:r>
            <a:endParaRPr lang="en-US" sz="1200" dirty="0"/>
          </a:p>
        </p:txBody>
      </p:sp>
      <p:sp>
        <p:nvSpPr>
          <p:cNvPr id="8" name="Text 6"/>
          <p:cNvSpPr/>
          <p:nvPr/>
        </p:nvSpPr>
        <p:spPr>
          <a:xfrm>
            <a:off x="640080" y="3218688"/>
            <a:ext cx="4572000" cy="347472"/>
          </a:xfrm>
          <a:prstGeom prst="rect">
            <a:avLst/>
          </a:prstGeom>
          <a:noFill/>
          <a:ln/>
        </p:spPr>
        <p:txBody>
          <a:bodyPr wrap="square" lIns="0" tIns="0" rIns="0" bIns="0" rtlCol="0" anchor="ctr"/>
          <a:lstStyle/>
          <a:p>
            <a:pPr marL="0" indent="0">
              <a:buNone/>
            </a:pPr>
            <a:r>
              <a:rPr lang="en-US" sz="1300" dirty="0">
                <a:solidFill>
                  <a:srgbClr val="FFDE59"/>
                </a:solidFill>
                <a:latin typeface="Calibri" pitchFamily="34" charset="0"/>
                <a:ea typeface="Calibri" pitchFamily="34" charset="-122"/>
                <a:cs typeface="Calibri" pitchFamily="34" charset="-120"/>
              </a:rPr>
              <a:t>Sam DEPARDIEU</a:t>
            </a:r>
            <a:endParaRPr lang="en-US" sz="1300" dirty="0"/>
          </a:p>
        </p:txBody>
      </p:sp>
      <p:sp>
        <p:nvSpPr>
          <p:cNvPr id="9" name="Text 7"/>
          <p:cNvSpPr/>
          <p:nvPr/>
        </p:nvSpPr>
        <p:spPr>
          <a:xfrm>
            <a:off x="640080" y="3584448"/>
            <a:ext cx="3657600" cy="320040"/>
          </a:xfrm>
          <a:prstGeom prst="rect">
            <a:avLst/>
          </a:prstGeom>
          <a:noFill/>
          <a:ln/>
        </p:spPr>
        <p:txBody>
          <a:bodyPr wrap="square" lIns="0" tIns="0" rIns="0" bIns="0" rtlCol="0" anchor="ctr"/>
          <a:lstStyle/>
          <a:p>
            <a:pPr marL="0" indent="0">
              <a:buNone/>
            </a:pPr>
            <a:r>
              <a:rPr lang="en-US" sz="1200" dirty="0">
                <a:solidFill>
                  <a:srgbClr val="6B7280"/>
                </a:solidFill>
                <a:latin typeface="Calibri" pitchFamily="34" charset="0"/>
                <a:ea typeface="Calibri" pitchFamily="34" charset="-122"/>
                <a:cs typeface="Calibri" pitchFamily="34" charset="-120"/>
              </a:rPr>
              <a:t>Mai 2026</a:t>
            </a:r>
            <a:endParaRPr lang="en-US" sz="1200" dirty="0"/>
          </a:p>
        </p:txBody>
      </p:sp>
      <p:sp>
        <p:nvSpPr>
          <p:cNvPr id="10" name="Shape 8"/>
          <p:cNvSpPr/>
          <p:nvPr/>
        </p:nvSpPr>
        <p:spPr>
          <a:xfrm>
            <a:off x="6355080" y="82296"/>
            <a:ext cx="2788920" cy="5061204"/>
          </a:xfrm>
          <a:prstGeom prst="rect">
            <a:avLst/>
          </a:prstGeom>
          <a:solidFill>
            <a:srgbClr val="00BF63"/>
          </a:solidFill>
          <a:ln w="12700">
            <a:solidFill>
              <a:srgbClr val="00BF63"/>
            </a:solidFill>
            <a:prstDash val="solid"/>
          </a:ln>
        </p:spPr>
        <p:txBody>
          <a:bodyPr/>
          <a:lstStyle/>
          <a:p>
            <a:endParaRPr lang="fr-FR" dirty="0"/>
          </a:p>
        </p:txBody>
      </p:sp>
      <p:sp>
        <p:nvSpPr>
          <p:cNvPr id="11" name="Text 9"/>
          <p:cNvSpPr/>
          <p:nvPr/>
        </p:nvSpPr>
        <p:spPr>
          <a:xfrm>
            <a:off x="6492240" y="256032"/>
            <a:ext cx="2514600" cy="402336"/>
          </a:xfrm>
          <a:prstGeom prst="rect">
            <a:avLst/>
          </a:prstGeom>
          <a:noFill/>
          <a:ln/>
        </p:spPr>
        <p:txBody>
          <a:bodyPr wrap="square" lIns="0" tIns="0" rIns="0" bIns="0" rtlCol="0" anchor="ctr"/>
          <a:lstStyle/>
          <a:p>
            <a:pPr marL="0" indent="0">
              <a:buNone/>
            </a:pPr>
            <a:r>
              <a:rPr lang="en-US" sz="1300" b="1" dirty="0">
                <a:solidFill>
                  <a:srgbClr val="FFFFFF"/>
                </a:solidFill>
                <a:latin typeface="Calibri" pitchFamily="34" charset="0"/>
                <a:ea typeface="Calibri" pitchFamily="34" charset="-122"/>
                <a:cs typeface="Calibri" pitchFamily="34" charset="-120"/>
              </a:rPr>
              <a:t>Périmètre</a:t>
            </a:r>
            <a:endParaRPr lang="en-US" sz="1300" dirty="0"/>
          </a:p>
        </p:txBody>
      </p:sp>
      <p:sp>
        <p:nvSpPr>
          <p:cNvPr id="12" name="Shape 10"/>
          <p:cNvSpPr/>
          <p:nvPr/>
        </p:nvSpPr>
        <p:spPr>
          <a:xfrm>
            <a:off x="6492240" y="676656"/>
            <a:ext cx="2468880" cy="18288"/>
          </a:xfrm>
          <a:prstGeom prst="rect">
            <a:avLst/>
          </a:prstGeom>
          <a:solidFill>
            <a:srgbClr val="00995A"/>
          </a:solidFill>
          <a:ln w="12700">
            <a:solidFill>
              <a:srgbClr val="00995A"/>
            </a:solidFill>
            <a:prstDash val="solid"/>
          </a:ln>
        </p:spPr>
        <p:txBody>
          <a:bodyPr/>
          <a:lstStyle/>
          <a:p>
            <a:endParaRPr lang="fr-FR"/>
          </a:p>
        </p:txBody>
      </p:sp>
      <p:sp>
        <p:nvSpPr>
          <p:cNvPr id="13" name="Shape 11"/>
          <p:cNvSpPr/>
          <p:nvPr/>
        </p:nvSpPr>
        <p:spPr>
          <a:xfrm>
            <a:off x="6492240" y="841248"/>
            <a:ext cx="64008" cy="548640"/>
          </a:xfrm>
          <a:prstGeom prst="rect">
            <a:avLst/>
          </a:prstGeom>
          <a:solidFill>
            <a:srgbClr val="FFFFFF"/>
          </a:solidFill>
          <a:ln w="12700">
            <a:solidFill>
              <a:srgbClr val="FFFFFF"/>
            </a:solidFill>
            <a:prstDash val="solid"/>
          </a:ln>
        </p:spPr>
        <p:txBody>
          <a:bodyPr/>
          <a:lstStyle/>
          <a:p>
            <a:endParaRPr lang="fr-FR"/>
          </a:p>
        </p:txBody>
      </p:sp>
      <p:sp>
        <p:nvSpPr>
          <p:cNvPr id="14" name="Text 12"/>
          <p:cNvSpPr/>
          <p:nvPr/>
        </p:nvSpPr>
        <p:spPr>
          <a:xfrm>
            <a:off x="6656832" y="914400"/>
            <a:ext cx="2331720" cy="402336"/>
          </a:xfrm>
          <a:prstGeom prst="rect">
            <a:avLst/>
          </a:prstGeom>
          <a:noFill/>
          <a:ln/>
        </p:spPr>
        <p:txBody>
          <a:bodyPr wrap="square" lIns="0" tIns="0" rIns="0" bIns="0" rtlCol="0" anchor="ctr"/>
          <a:lstStyle/>
          <a:p>
            <a:pPr marL="0" indent="0">
              <a:buNone/>
            </a:pPr>
            <a:r>
              <a:rPr lang="en-US" sz="1200" dirty="0">
                <a:solidFill>
                  <a:srgbClr val="FFFFFF"/>
                </a:solidFill>
                <a:latin typeface="Calibri" pitchFamily="34" charset="0"/>
                <a:ea typeface="Calibri" pitchFamily="34" charset="-122"/>
                <a:cs typeface="Calibri" pitchFamily="34" charset="-120"/>
              </a:rPr>
              <a:t>WEB</a:t>
            </a:r>
            <a:endParaRPr lang="en-US" sz="1200" dirty="0"/>
          </a:p>
        </p:txBody>
      </p:sp>
      <p:sp>
        <p:nvSpPr>
          <p:cNvPr id="15" name="Shape 13"/>
          <p:cNvSpPr/>
          <p:nvPr/>
        </p:nvSpPr>
        <p:spPr>
          <a:xfrm>
            <a:off x="6492240" y="1591056"/>
            <a:ext cx="64008" cy="548640"/>
          </a:xfrm>
          <a:prstGeom prst="rect">
            <a:avLst/>
          </a:prstGeom>
          <a:solidFill>
            <a:srgbClr val="FFFFFF"/>
          </a:solidFill>
          <a:ln w="12700">
            <a:solidFill>
              <a:srgbClr val="FFFFFF"/>
            </a:solidFill>
            <a:prstDash val="solid"/>
          </a:ln>
        </p:spPr>
        <p:txBody>
          <a:bodyPr/>
          <a:lstStyle/>
          <a:p>
            <a:endParaRPr lang="fr-FR"/>
          </a:p>
        </p:txBody>
      </p:sp>
      <p:sp>
        <p:nvSpPr>
          <p:cNvPr id="16" name="Text 14"/>
          <p:cNvSpPr/>
          <p:nvPr/>
        </p:nvSpPr>
        <p:spPr>
          <a:xfrm>
            <a:off x="6656832" y="1664208"/>
            <a:ext cx="2331720" cy="402336"/>
          </a:xfrm>
          <a:prstGeom prst="rect">
            <a:avLst/>
          </a:prstGeom>
          <a:noFill/>
          <a:ln/>
        </p:spPr>
        <p:txBody>
          <a:bodyPr wrap="square" lIns="0" tIns="0" rIns="0" bIns="0" rtlCol="0" anchor="ctr"/>
          <a:lstStyle/>
          <a:p>
            <a:pPr marL="0" indent="0">
              <a:buNone/>
            </a:pPr>
            <a:r>
              <a:rPr lang="en-US" sz="1200" dirty="0">
                <a:solidFill>
                  <a:srgbClr val="FFFFFF"/>
                </a:solidFill>
                <a:latin typeface="Calibri" pitchFamily="34" charset="0"/>
                <a:ea typeface="Calibri" pitchFamily="34" charset="-122"/>
                <a:cs typeface="Calibri" pitchFamily="34" charset="-120"/>
              </a:rPr>
              <a:t>Mobile (iOS &amp; Android)</a:t>
            </a:r>
            <a:endParaRPr lang="en-US" sz="1200" dirty="0"/>
          </a:p>
        </p:txBody>
      </p:sp>
      <p:sp>
        <p:nvSpPr>
          <p:cNvPr id="17" name="Shape 15"/>
          <p:cNvSpPr/>
          <p:nvPr/>
        </p:nvSpPr>
        <p:spPr>
          <a:xfrm>
            <a:off x="6492240" y="2340864"/>
            <a:ext cx="64008" cy="548640"/>
          </a:xfrm>
          <a:prstGeom prst="rect">
            <a:avLst/>
          </a:prstGeom>
          <a:solidFill>
            <a:srgbClr val="FFFFFF"/>
          </a:solidFill>
          <a:ln w="12700">
            <a:solidFill>
              <a:srgbClr val="FFFFFF"/>
            </a:solidFill>
            <a:prstDash val="solid"/>
          </a:ln>
        </p:spPr>
        <p:txBody>
          <a:bodyPr/>
          <a:lstStyle/>
          <a:p>
            <a:endParaRPr lang="fr-FR"/>
          </a:p>
        </p:txBody>
      </p:sp>
      <p:sp>
        <p:nvSpPr>
          <p:cNvPr id="18" name="Text 16"/>
          <p:cNvSpPr/>
          <p:nvPr/>
        </p:nvSpPr>
        <p:spPr>
          <a:xfrm>
            <a:off x="6656832" y="2414016"/>
            <a:ext cx="2331720" cy="402336"/>
          </a:xfrm>
          <a:prstGeom prst="rect">
            <a:avLst/>
          </a:prstGeom>
          <a:noFill/>
          <a:ln/>
        </p:spPr>
        <p:txBody>
          <a:bodyPr wrap="square" lIns="0" tIns="0" rIns="0" bIns="0" rtlCol="0" anchor="ctr"/>
          <a:lstStyle/>
          <a:p>
            <a:pPr marL="0" indent="0">
              <a:buNone/>
            </a:pPr>
            <a:r>
              <a:rPr lang="en-US" sz="1200" dirty="0">
                <a:solidFill>
                  <a:srgbClr val="FFFFFF"/>
                </a:solidFill>
                <a:latin typeface="Calibri" pitchFamily="34" charset="0"/>
                <a:ea typeface="Calibri" pitchFamily="34" charset="-122"/>
                <a:cs typeface="Calibri" pitchFamily="34" charset="-120"/>
              </a:rPr>
              <a:t>API REST</a:t>
            </a:r>
            <a:endParaRPr lang="en-US" sz="1200" dirty="0"/>
          </a:p>
        </p:txBody>
      </p:sp>
      <p:sp>
        <p:nvSpPr>
          <p:cNvPr id="19" name="Shape 17"/>
          <p:cNvSpPr/>
          <p:nvPr/>
        </p:nvSpPr>
        <p:spPr>
          <a:xfrm>
            <a:off x="6492240" y="3090672"/>
            <a:ext cx="64008" cy="548640"/>
          </a:xfrm>
          <a:prstGeom prst="rect">
            <a:avLst/>
          </a:prstGeom>
          <a:solidFill>
            <a:srgbClr val="FFFFFF"/>
          </a:solidFill>
          <a:ln w="12700">
            <a:solidFill>
              <a:srgbClr val="FFFFFF"/>
            </a:solidFill>
            <a:prstDash val="solid"/>
          </a:ln>
        </p:spPr>
        <p:txBody>
          <a:bodyPr/>
          <a:lstStyle/>
          <a:p>
            <a:endParaRPr lang="fr-FR"/>
          </a:p>
        </p:txBody>
      </p:sp>
      <p:sp>
        <p:nvSpPr>
          <p:cNvPr id="20" name="Text 18"/>
          <p:cNvSpPr/>
          <p:nvPr/>
        </p:nvSpPr>
        <p:spPr>
          <a:xfrm>
            <a:off x="6656832" y="3163824"/>
            <a:ext cx="2331720" cy="402336"/>
          </a:xfrm>
          <a:prstGeom prst="rect">
            <a:avLst/>
          </a:prstGeom>
          <a:noFill/>
          <a:ln/>
        </p:spPr>
        <p:txBody>
          <a:bodyPr wrap="square" lIns="0" tIns="0" rIns="0" bIns="0" rtlCol="0" anchor="ctr"/>
          <a:lstStyle/>
          <a:p>
            <a:pPr marL="0" indent="0">
              <a:buNone/>
            </a:pPr>
            <a:r>
              <a:rPr lang="en-US" sz="1200" dirty="0">
                <a:solidFill>
                  <a:srgbClr val="FFFFFF"/>
                </a:solidFill>
                <a:latin typeface="Calibri" pitchFamily="34" charset="0"/>
                <a:ea typeface="Calibri" pitchFamily="34" charset="-122"/>
                <a:cs typeface="Calibri" pitchFamily="34" charset="-120"/>
              </a:rPr>
              <a:t>Admin dashboard</a:t>
            </a:r>
            <a:endParaRPr lang="en-US" sz="1200" dirty="0"/>
          </a:p>
        </p:txBody>
      </p:sp>
      <p:sp>
        <p:nvSpPr>
          <p:cNvPr id="21" name="Shape 19"/>
          <p:cNvSpPr/>
          <p:nvPr/>
        </p:nvSpPr>
        <p:spPr>
          <a:xfrm>
            <a:off x="6492240" y="3840480"/>
            <a:ext cx="64008" cy="548640"/>
          </a:xfrm>
          <a:prstGeom prst="rect">
            <a:avLst/>
          </a:prstGeom>
          <a:solidFill>
            <a:srgbClr val="FFDE59"/>
          </a:solidFill>
          <a:ln w="12700">
            <a:solidFill>
              <a:srgbClr val="FFDE59"/>
            </a:solidFill>
            <a:prstDash val="solid"/>
          </a:ln>
        </p:spPr>
        <p:txBody>
          <a:bodyPr/>
          <a:lstStyle/>
          <a:p>
            <a:endParaRPr lang="fr-FR"/>
          </a:p>
        </p:txBody>
      </p:sp>
      <p:sp>
        <p:nvSpPr>
          <p:cNvPr id="22" name="Text 20"/>
          <p:cNvSpPr/>
          <p:nvPr/>
        </p:nvSpPr>
        <p:spPr>
          <a:xfrm>
            <a:off x="6656832" y="3913632"/>
            <a:ext cx="2331720" cy="402336"/>
          </a:xfrm>
          <a:prstGeom prst="rect">
            <a:avLst/>
          </a:prstGeom>
          <a:noFill/>
          <a:ln/>
        </p:spPr>
        <p:txBody>
          <a:bodyPr wrap="square" lIns="0" tIns="0" rIns="0" bIns="0" rtlCol="0" anchor="ctr"/>
          <a:lstStyle/>
          <a:p>
            <a:pPr marL="0" indent="0">
              <a:buNone/>
            </a:pPr>
            <a:r>
              <a:rPr lang="en-US" sz="1200" i="1" dirty="0">
                <a:solidFill>
                  <a:srgbClr val="FFDE59"/>
                </a:solidFill>
                <a:latin typeface="Calibri" pitchFamily="34" charset="0"/>
                <a:ea typeface="Calibri" pitchFamily="34" charset="-122"/>
                <a:cs typeface="Calibri" pitchFamily="34" charset="-120"/>
              </a:rPr>
              <a:t>⌚ Wear OS + “Rear Display”</a:t>
            </a:r>
            <a:endParaRPr lang="en-US" sz="1200"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name="Slide 10">
    <p:bg>
      <p:bgPr>
        <a:solidFill>
          <a:srgbClr val="0D1B2A"/>
        </a:solidFill>
        <a:effectLst/>
      </p:bgPr>
    </p:bg>
    <p:spTree>
      <p:nvGrpSpPr>
        <p:cNvPr id="1" name=""/>
        <p:cNvGrpSpPr/>
        <p:nvPr/>
      </p:nvGrpSpPr>
      <p:grpSpPr>
        <a:xfrm>
          <a:off x="0" y="0"/>
          <a:ext cx="0" cy="0"/>
          <a:chOff x="0" y="0"/>
          <a:chExt cx="0" cy="0"/>
        </a:xfrm>
      </p:grpSpPr>
      <p:sp>
        <p:nvSpPr>
          <p:cNvPr id="2" name="Shape 0"/>
          <p:cNvSpPr/>
          <p:nvPr/>
        </p:nvSpPr>
        <p:spPr>
          <a:xfrm>
            <a:off x="0" y="0"/>
            <a:ext cx="9144000" cy="82296"/>
          </a:xfrm>
          <a:prstGeom prst="rect">
            <a:avLst/>
          </a:prstGeom>
          <a:solidFill>
            <a:srgbClr val="00BF63"/>
          </a:solidFill>
          <a:ln w="12700">
            <a:solidFill>
              <a:srgbClr val="00BF63"/>
            </a:solidFill>
            <a:prstDash val="solid"/>
          </a:ln>
        </p:spPr>
        <p:txBody>
          <a:bodyPr/>
          <a:lstStyle/>
          <a:p>
            <a:endParaRPr lang="fr-FR"/>
          </a:p>
        </p:txBody>
      </p:sp>
      <p:sp>
        <p:nvSpPr>
          <p:cNvPr id="3" name="Text 1"/>
          <p:cNvSpPr/>
          <p:nvPr/>
        </p:nvSpPr>
        <p:spPr>
          <a:xfrm>
            <a:off x="8229600" y="100584"/>
            <a:ext cx="749808" cy="347472"/>
          </a:xfrm>
          <a:prstGeom prst="rect">
            <a:avLst/>
          </a:prstGeom>
          <a:noFill/>
          <a:ln/>
        </p:spPr>
        <p:txBody>
          <a:bodyPr wrap="square" lIns="0" tIns="0" rIns="0" bIns="0" rtlCol="0" anchor="ctr"/>
          <a:lstStyle/>
          <a:p>
            <a:pPr marL="0" indent="0" algn="r">
              <a:buNone/>
            </a:pPr>
            <a:r>
              <a:rPr lang="en-US" sz="1400" b="1" dirty="0">
                <a:solidFill>
                  <a:srgbClr val="00BF63"/>
                </a:solidFill>
                <a:latin typeface="Calibri" pitchFamily="34" charset="0"/>
                <a:ea typeface="Calibri" pitchFamily="34" charset="-122"/>
                <a:cs typeface="Calibri" pitchFamily="34" charset="-120"/>
              </a:rPr>
              <a:t>10</a:t>
            </a:r>
            <a:endParaRPr lang="en-US" sz="1400" dirty="0"/>
          </a:p>
        </p:txBody>
      </p:sp>
      <p:sp>
        <p:nvSpPr>
          <p:cNvPr id="4" name="Text 2"/>
          <p:cNvSpPr/>
          <p:nvPr/>
        </p:nvSpPr>
        <p:spPr>
          <a:xfrm>
            <a:off x="594360" y="118872"/>
            <a:ext cx="6400800" cy="237744"/>
          </a:xfrm>
          <a:prstGeom prst="rect">
            <a:avLst/>
          </a:prstGeom>
          <a:noFill/>
          <a:ln/>
        </p:spPr>
        <p:txBody>
          <a:bodyPr wrap="square" lIns="0" tIns="0" rIns="0" bIns="0" rtlCol="0" anchor="ctr"/>
          <a:lstStyle/>
          <a:p>
            <a:pPr marL="0" indent="0">
              <a:buNone/>
            </a:pPr>
            <a:r>
              <a:rPr lang="en-US" sz="900" kern="0" spc="200" dirty="0">
                <a:solidFill>
                  <a:srgbClr val="4B5563"/>
                </a:solidFill>
                <a:latin typeface="Calibri" pitchFamily="34" charset="0"/>
                <a:ea typeface="Calibri" pitchFamily="34" charset="-122"/>
                <a:cs typeface="Calibri" pitchFamily="34" charset="-120"/>
              </a:rPr>
              <a:t>BONUS</a:t>
            </a:r>
            <a:endParaRPr lang="en-US" sz="900" dirty="0"/>
          </a:p>
        </p:txBody>
      </p:sp>
      <p:sp>
        <p:nvSpPr>
          <p:cNvPr id="5" name="Shape 3"/>
          <p:cNvSpPr/>
          <p:nvPr/>
        </p:nvSpPr>
        <p:spPr>
          <a:xfrm>
            <a:off x="594360" y="402336"/>
            <a:ext cx="502920" cy="64008"/>
          </a:xfrm>
          <a:prstGeom prst="rect">
            <a:avLst/>
          </a:prstGeom>
          <a:solidFill>
            <a:srgbClr val="FFDE59"/>
          </a:solidFill>
          <a:ln w="12700">
            <a:solidFill>
              <a:srgbClr val="FFDE59"/>
            </a:solidFill>
            <a:prstDash val="solid"/>
          </a:ln>
        </p:spPr>
        <p:txBody>
          <a:bodyPr/>
          <a:lstStyle/>
          <a:p>
            <a:endParaRPr lang="fr-FR"/>
          </a:p>
        </p:txBody>
      </p:sp>
      <p:sp>
        <p:nvSpPr>
          <p:cNvPr id="6" name="Text 4"/>
          <p:cNvSpPr/>
          <p:nvPr/>
        </p:nvSpPr>
        <p:spPr>
          <a:xfrm>
            <a:off x="594360" y="475488"/>
            <a:ext cx="7955280" cy="640080"/>
          </a:xfrm>
          <a:prstGeom prst="rect">
            <a:avLst/>
          </a:prstGeom>
          <a:noFill/>
          <a:ln/>
        </p:spPr>
        <p:txBody>
          <a:bodyPr wrap="square" lIns="0" tIns="0" rIns="0" bIns="0" rtlCol="0" anchor="ctr"/>
          <a:lstStyle/>
          <a:p>
            <a:pPr marL="0" indent="0">
              <a:buNone/>
            </a:pPr>
            <a:r>
              <a:rPr lang="en-US" sz="2600" dirty="0">
                <a:solidFill>
                  <a:srgbClr val="FFFFFF"/>
                </a:solidFill>
                <a:latin typeface="Calibri" pitchFamily="34" charset="0"/>
                <a:ea typeface="Calibri" pitchFamily="34" charset="-122"/>
                <a:cs typeface="Calibri" pitchFamily="34" charset="-120"/>
              </a:rPr>
              <a:t>Application Wear OS</a:t>
            </a:r>
            <a:endParaRPr lang="en-US" sz="2600" dirty="0"/>
          </a:p>
        </p:txBody>
      </p:sp>
      <p:sp>
        <p:nvSpPr>
          <p:cNvPr id="7" name="Shape 5"/>
          <p:cNvSpPr/>
          <p:nvPr/>
        </p:nvSpPr>
        <p:spPr>
          <a:xfrm>
            <a:off x="594360" y="1143000"/>
            <a:ext cx="8046720" cy="18288"/>
          </a:xfrm>
          <a:prstGeom prst="rect">
            <a:avLst/>
          </a:prstGeom>
          <a:solidFill>
            <a:srgbClr val="374151"/>
          </a:solidFill>
          <a:ln w="12700">
            <a:solidFill>
              <a:srgbClr val="374151"/>
            </a:solidFill>
            <a:prstDash val="solid"/>
          </a:ln>
        </p:spPr>
        <p:txBody>
          <a:bodyPr/>
          <a:lstStyle/>
          <a:p>
            <a:endParaRPr lang="fr-FR"/>
          </a:p>
        </p:txBody>
      </p:sp>
      <p:sp>
        <p:nvSpPr>
          <p:cNvPr id="8" name="Text 6"/>
          <p:cNvSpPr/>
          <p:nvPr/>
        </p:nvSpPr>
        <p:spPr>
          <a:xfrm>
            <a:off x="594360" y="1207008"/>
            <a:ext cx="8321040" cy="320040"/>
          </a:xfrm>
          <a:prstGeom prst="rect">
            <a:avLst/>
          </a:prstGeom>
          <a:noFill/>
          <a:ln/>
        </p:spPr>
        <p:txBody>
          <a:bodyPr wrap="square" lIns="0" tIns="0" rIns="0" bIns="0" rtlCol="0" anchor="ctr"/>
          <a:lstStyle/>
          <a:p>
            <a:pPr marL="0" indent="0">
              <a:buNone/>
            </a:pPr>
            <a:r>
              <a:rPr lang="en-US" sz="1300" i="1" dirty="0">
                <a:solidFill>
                  <a:srgbClr val="00BF63"/>
                </a:solidFill>
                <a:latin typeface="Calibri" pitchFamily="34" charset="0"/>
                <a:ea typeface="Calibri" pitchFamily="34" charset="-122"/>
                <a:cs typeface="Calibri" pitchFamily="34" charset="-120"/>
              </a:rPr>
              <a:t>Un module non demandé — développé en supplément</a:t>
            </a:r>
            <a:endParaRPr lang="en-US" sz="1300" dirty="0"/>
          </a:p>
        </p:txBody>
      </p:sp>
      <p:sp>
        <p:nvSpPr>
          <p:cNvPr id="9" name="Shape 7"/>
          <p:cNvSpPr/>
          <p:nvPr/>
        </p:nvSpPr>
        <p:spPr>
          <a:xfrm>
            <a:off x="320040" y="1627632"/>
            <a:ext cx="4160520" cy="64008"/>
          </a:xfrm>
          <a:prstGeom prst="rect">
            <a:avLst/>
          </a:prstGeom>
          <a:solidFill>
            <a:srgbClr val="00BF63"/>
          </a:solidFill>
          <a:ln w="12700">
            <a:solidFill>
              <a:srgbClr val="00BF63"/>
            </a:solidFill>
            <a:prstDash val="solid"/>
          </a:ln>
        </p:spPr>
        <p:txBody>
          <a:bodyPr/>
          <a:lstStyle/>
          <a:p>
            <a:endParaRPr lang="fr-FR"/>
          </a:p>
        </p:txBody>
      </p:sp>
      <p:sp>
        <p:nvSpPr>
          <p:cNvPr id="10" name="Shape 8"/>
          <p:cNvSpPr/>
          <p:nvPr/>
        </p:nvSpPr>
        <p:spPr>
          <a:xfrm>
            <a:off x="320040" y="1691640"/>
            <a:ext cx="4160520" cy="1371600"/>
          </a:xfrm>
          <a:prstGeom prst="rect">
            <a:avLst/>
          </a:prstGeom>
          <a:solidFill>
            <a:srgbClr val="1B2838"/>
          </a:solidFill>
          <a:ln w="12700">
            <a:solidFill>
              <a:srgbClr val="374151"/>
            </a:solidFill>
            <a:prstDash val="solid"/>
          </a:ln>
        </p:spPr>
        <p:txBody>
          <a:bodyPr/>
          <a:lstStyle/>
          <a:p>
            <a:endParaRPr lang="fr-FR"/>
          </a:p>
        </p:txBody>
      </p:sp>
      <p:sp>
        <p:nvSpPr>
          <p:cNvPr id="11" name="Text 9"/>
          <p:cNvSpPr/>
          <p:nvPr/>
        </p:nvSpPr>
        <p:spPr>
          <a:xfrm>
            <a:off x="502920" y="1783080"/>
            <a:ext cx="3794760" cy="384048"/>
          </a:xfrm>
          <a:prstGeom prst="rect">
            <a:avLst/>
          </a:prstGeom>
          <a:noFill/>
          <a:ln/>
        </p:spPr>
        <p:txBody>
          <a:bodyPr wrap="square" lIns="0" tIns="0" rIns="0" bIns="0" rtlCol="0" anchor="ctr"/>
          <a:lstStyle/>
          <a:p>
            <a:pPr marL="0" indent="0">
              <a:buNone/>
            </a:pPr>
            <a:r>
              <a:rPr lang="en-US" sz="1350" b="1" dirty="0">
                <a:solidFill>
                  <a:srgbClr val="FFFFFF"/>
                </a:solidFill>
                <a:latin typeface="Calibri" pitchFamily="34" charset="0"/>
                <a:ea typeface="Calibri" pitchFamily="34" charset="-122"/>
                <a:cs typeface="Calibri" pitchFamily="34" charset="-120"/>
              </a:rPr>
              <a:t>Sélection d'humeur</a:t>
            </a:r>
            <a:endParaRPr lang="en-US" sz="1350" dirty="0"/>
          </a:p>
        </p:txBody>
      </p:sp>
      <p:sp>
        <p:nvSpPr>
          <p:cNvPr id="12" name="Text 10"/>
          <p:cNvSpPr/>
          <p:nvPr/>
        </p:nvSpPr>
        <p:spPr>
          <a:xfrm>
            <a:off x="502920" y="2212848"/>
            <a:ext cx="3794760" cy="749808"/>
          </a:xfrm>
          <a:prstGeom prst="rect">
            <a:avLst/>
          </a:prstGeom>
          <a:noFill/>
          <a:ln/>
        </p:spPr>
        <p:txBody>
          <a:bodyPr wrap="square" lIns="0" tIns="0" rIns="0" bIns="0" rtlCol="0" anchor="ctr"/>
          <a:lstStyle/>
          <a:p>
            <a:pPr marL="0" indent="0">
              <a:buNone/>
            </a:pPr>
            <a:r>
              <a:rPr lang="en-US" sz="1200" dirty="0">
                <a:solidFill>
                  <a:srgbClr val="9CA3AF"/>
                </a:solidFill>
                <a:latin typeface="Calibri" pitchFamily="34" charset="0"/>
                <a:ea typeface="Calibri" pitchFamily="34" charset="-122"/>
                <a:cs typeface="Calibri" pitchFamily="34" charset="-120"/>
              </a:rPr>
              <a:t>5 niveaux en 1 clic</a:t>
            </a:r>
            <a:endParaRPr lang="en-US" sz="1200" dirty="0"/>
          </a:p>
          <a:p>
            <a:pPr marL="0" indent="0">
              <a:buNone/>
            </a:pPr>
            <a:r>
              <a:rPr lang="en-US" sz="1200" dirty="0">
                <a:solidFill>
                  <a:srgbClr val="9CA3AF"/>
                </a:solidFill>
                <a:latin typeface="Calibri" pitchFamily="34" charset="0"/>
                <a:ea typeface="Calibri" pitchFamily="34" charset="-122"/>
                <a:cs typeface="Calibri" pitchFamily="34" charset="-120"/>
              </a:rPr>
              <a:t>Très bien → Stressé</a:t>
            </a:r>
            <a:endParaRPr lang="en-US" sz="1200" dirty="0"/>
          </a:p>
        </p:txBody>
      </p:sp>
      <p:sp>
        <p:nvSpPr>
          <p:cNvPr id="13" name="Shape 11"/>
          <p:cNvSpPr/>
          <p:nvPr/>
        </p:nvSpPr>
        <p:spPr>
          <a:xfrm>
            <a:off x="4754880" y="1627632"/>
            <a:ext cx="4160520" cy="64008"/>
          </a:xfrm>
          <a:prstGeom prst="rect">
            <a:avLst/>
          </a:prstGeom>
          <a:solidFill>
            <a:srgbClr val="00BF63"/>
          </a:solidFill>
          <a:ln w="12700">
            <a:solidFill>
              <a:srgbClr val="00BF63"/>
            </a:solidFill>
            <a:prstDash val="solid"/>
          </a:ln>
        </p:spPr>
        <p:txBody>
          <a:bodyPr/>
          <a:lstStyle/>
          <a:p>
            <a:endParaRPr lang="fr-FR"/>
          </a:p>
        </p:txBody>
      </p:sp>
      <p:sp>
        <p:nvSpPr>
          <p:cNvPr id="14" name="Shape 12"/>
          <p:cNvSpPr/>
          <p:nvPr/>
        </p:nvSpPr>
        <p:spPr>
          <a:xfrm>
            <a:off x="4754880" y="1691640"/>
            <a:ext cx="4160520" cy="1371600"/>
          </a:xfrm>
          <a:prstGeom prst="rect">
            <a:avLst/>
          </a:prstGeom>
          <a:solidFill>
            <a:srgbClr val="1B2838"/>
          </a:solidFill>
          <a:ln w="12700">
            <a:solidFill>
              <a:srgbClr val="374151"/>
            </a:solidFill>
            <a:prstDash val="solid"/>
          </a:ln>
        </p:spPr>
        <p:txBody>
          <a:bodyPr/>
          <a:lstStyle/>
          <a:p>
            <a:endParaRPr lang="fr-FR"/>
          </a:p>
        </p:txBody>
      </p:sp>
      <p:sp>
        <p:nvSpPr>
          <p:cNvPr id="15" name="Text 13"/>
          <p:cNvSpPr/>
          <p:nvPr/>
        </p:nvSpPr>
        <p:spPr>
          <a:xfrm>
            <a:off x="4937760" y="1783080"/>
            <a:ext cx="3794760" cy="384048"/>
          </a:xfrm>
          <a:prstGeom prst="rect">
            <a:avLst/>
          </a:prstGeom>
          <a:noFill/>
          <a:ln/>
        </p:spPr>
        <p:txBody>
          <a:bodyPr wrap="square" lIns="0" tIns="0" rIns="0" bIns="0" rtlCol="0" anchor="ctr"/>
          <a:lstStyle/>
          <a:p>
            <a:pPr marL="0" indent="0">
              <a:buNone/>
            </a:pPr>
            <a:r>
              <a:rPr lang="en-US" sz="1350" b="1" dirty="0" err="1">
                <a:solidFill>
                  <a:srgbClr val="FFFFFF"/>
                </a:solidFill>
                <a:latin typeface="Calibri" pitchFamily="34" charset="0"/>
                <a:ea typeface="Calibri" pitchFamily="34" charset="-122"/>
                <a:cs typeface="Calibri" pitchFamily="34" charset="-120"/>
              </a:rPr>
              <a:t>Synchronisation</a:t>
            </a:r>
            <a:r>
              <a:rPr lang="en-US" sz="1350" b="1" dirty="0">
                <a:solidFill>
                  <a:srgbClr val="FFFFFF"/>
                </a:solidFill>
                <a:latin typeface="Calibri" pitchFamily="34" charset="0"/>
                <a:ea typeface="Calibri" pitchFamily="34" charset="-122"/>
                <a:cs typeface="Calibri" pitchFamily="34" charset="-120"/>
              </a:rPr>
              <a:t> base de données direct.</a:t>
            </a:r>
            <a:endParaRPr lang="en-US" sz="1350" dirty="0"/>
          </a:p>
        </p:txBody>
      </p:sp>
      <p:sp>
        <p:nvSpPr>
          <p:cNvPr id="16" name="Text 14"/>
          <p:cNvSpPr/>
          <p:nvPr/>
        </p:nvSpPr>
        <p:spPr>
          <a:xfrm>
            <a:off x="4937760" y="2212848"/>
            <a:ext cx="3794760" cy="749808"/>
          </a:xfrm>
          <a:prstGeom prst="rect">
            <a:avLst/>
          </a:prstGeom>
          <a:noFill/>
          <a:ln/>
        </p:spPr>
        <p:txBody>
          <a:bodyPr wrap="square" lIns="0" tIns="0" rIns="0" bIns="0" rtlCol="0" anchor="ctr"/>
          <a:lstStyle/>
          <a:p>
            <a:pPr marL="0" indent="0">
              <a:buNone/>
            </a:pPr>
            <a:r>
              <a:rPr lang="en-US" sz="1200" dirty="0">
                <a:solidFill>
                  <a:srgbClr val="9CA3AF"/>
                </a:solidFill>
                <a:latin typeface="Calibri" pitchFamily="34" charset="0"/>
                <a:ea typeface="Calibri" pitchFamily="34" charset="-122"/>
                <a:cs typeface="Calibri" pitchFamily="34" charset="-120"/>
              </a:rPr>
              <a:t>Temps réel via</a:t>
            </a:r>
            <a:endParaRPr lang="en-US" sz="1200" dirty="0"/>
          </a:p>
          <a:p>
            <a:pPr marL="0" indent="0">
              <a:buNone/>
            </a:pPr>
            <a:r>
              <a:rPr lang="en-US" sz="1200" dirty="0">
                <a:solidFill>
                  <a:srgbClr val="9CA3AF"/>
                </a:solidFill>
                <a:latin typeface="Calibri" pitchFamily="34" charset="0"/>
                <a:ea typeface="Calibri" pitchFamily="34" charset="-122"/>
                <a:cs typeface="Calibri" pitchFamily="34" charset="-120"/>
              </a:rPr>
              <a:t>Google Wearable Data Layer</a:t>
            </a:r>
            <a:endParaRPr lang="en-US" sz="1200" dirty="0"/>
          </a:p>
        </p:txBody>
      </p:sp>
      <p:sp>
        <p:nvSpPr>
          <p:cNvPr id="17" name="Shape 15"/>
          <p:cNvSpPr/>
          <p:nvPr/>
        </p:nvSpPr>
        <p:spPr>
          <a:xfrm>
            <a:off x="320040" y="3182112"/>
            <a:ext cx="4160520" cy="64008"/>
          </a:xfrm>
          <a:prstGeom prst="rect">
            <a:avLst/>
          </a:prstGeom>
          <a:solidFill>
            <a:srgbClr val="00BF63"/>
          </a:solidFill>
          <a:ln w="12700">
            <a:solidFill>
              <a:srgbClr val="00BF63"/>
            </a:solidFill>
            <a:prstDash val="solid"/>
          </a:ln>
        </p:spPr>
        <p:txBody>
          <a:bodyPr/>
          <a:lstStyle/>
          <a:p>
            <a:endParaRPr lang="fr-FR"/>
          </a:p>
        </p:txBody>
      </p:sp>
      <p:sp>
        <p:nvSpPr>
          <p:cNvPr id="18" name="Shape 16"/>
          <p:cNvSpPr/>
          <p:nvPr/>
        </p:nvSpPr>
        <p:spPr>
          <a:xfrm>
            <a:off x="320040" y="3246120"/>
            <a:ext cx="4160520" cy="1371600"/>
          </a:xfrm>
          <a:prstGeom prst="rect">
            <a:avLst/>
          </a:prstGeom>
          <a:solidFill>
            <a:srgbClr val="1B2838"/>
          </a:solidFill>
          <a:ln w="12700">
            <a:solidFill>
              <a:srgbClr val="374151"/>
            </a:solidFill>
            <a:prstDash val="solid"/>
          </a:ln>
        </p:spPr>
        <p:txBody>
          <a:bodyPr/>
          <a:lstStyle/>
          <a:p>
            <a:endParaRPr lang="fr-FR"/>
          </a:p>
        </p:txBody>
      </p:sp>
      <p:sp>
        <p:nvSpPr>
          <p:cNvPr id="19" name="Text 17"/>
          <p:cNvSpPr/>
          <p:nvPr/>
        </p:nvSpPr>
        <p:spPr>
          <a:xfrm>
            <a:off x="502920" y="3337560"/>
            <a:ext cx="3794760" cy="384048"/>
          </a:xfrm>
          <a:prstGeom prst="rect">
            <a:avLst/>
          </a:prstGeom>
          <a:noFill/>
          <a:ln/>
        </p:spPr>
        <p:txBody>
          <a:bodyPr wrap="square" lIns="0" tIns="0" rIns="0" bIns="0" rtlCol="0" anchor="ctr"/>
          <a:lstStyle/>
          <a:p>
            <a:pPr marL="0" indent="0">
              <a:buNone/>
            </a:pPr>
            <a:r>
              <a:rPr lang="en-US" sz="1350" b="1" dirty="0">
                <a:solidFill>
                  <a:srgbClr val="FFFFFF"/>
                </a:solidFill>
                <a:latin typeface="Calibri" pitchFamily="34" charset="0"/>
                <a:ea typeface="Calibri" pitchFamily="34" charset="-122"/>
                <a:cs typeface="Calibri" pitchFamily="34" charset="-120"/>
              </a:rPr>
              <a:t>Réinitialisation automatique</a:t>
            </a:r>
            <a:endParaRPr lang="en-US" sz="1350" dirty="0"/>
          </a:p>
        </p:txBody>
      </p:sp>
      <p:sp>
        <p:nvSpPr>
          <p:cNvPr id="20" name="Text 18"/>
          <p:cNvSpPr/>
          <p:nvPr/>
        </p:nvSpPr>
        <p:spPr>
          <a:xfrm>
            <a:off x="502920" y="3767328"/>
            <a:ext cx="3794760" cy="749808"/>
          </a:xfrm>
          <a:prstGeom prst="rect">
            <a:avLst/>
          </a:prstGeom>
          <a:noFill/>
          <a:ln/>
        </p:spPr>
        <p:txBody>
          <a:bodyPr wrap="square" lIns="0" tIns="0" rIns="0" bIns="0" rtlCol="0" anchor="ctr"/>
          <a:lstStyle/>
          <a:p>
            <a:pPr marL="0" indent="0">
              <a:buNone/>
            </a:pPr>
            <a:r>
              <a:rPr lang="en-US" sz="1200" dirty="0">
                <a:solidFill>
                  <a:srgbClr val="9CA3AF"/>
                </a:solidFill>
                <a:latin typeface="Calibri" pitchFamily="34" charset="0"/>
                <a:ea typeface="Calibri" pitchFamily="34" charset="-122"/>
                <a:cs typeface="Calibri" pitchFamily="34" charset="-120"/>
              </a:rPr>
              <a:t>Reset quotidien à minuit</a:t>
            </a:r>
            <a:endParaRPr lang="en-US" sz="1200" dirty="0"/>
          </a:p>
          <a:p>
            <a:pPr marL="0" indent="0">
              <a:buNone/>
            </a:pPr>
            <a:r>
              <a:rPr lang="en-US" sz="1200" dirty="0">
                <a:solidFill>
                  <a:srgbClr val="9CA3AF"/>
                </a:solidFill>
                <a:latin typeface="Calibri" pitchFamily="34" charset="0"/>
                <a:ea typeface="Calibri" pitchFamily="34" charset="-122"/>
                <a:cs typeface="Calibri" pitchFamily="34" charset="-120"/>
              </a:rPr>
              <a:t>Suivi journalier indépendant</a:t>
            </a:r>
            <a:endParaRPr lang="en-US" sz="1200" dirty="0"/>
          </a:p>
        </p:txBody>
      </p:sp>
      <p:sp>
        <p:nvSpPr>
          <p:cNvPr id="21" name="Shape 19"/>
          <p:cNvSpPr/>
          <p:nvPr/>
        </p:nvSpPr>
        <p:spPr>
          <a:xfrm>
            <a:off x="4754880" y="3182112"/>
            <a:ext cx="4160520" cy="64008"/>
          </a:xfrm>
          <a:prstGeom prst="rect">
            <a:avLst/>
          </a:prstGeom>
          <a:solidFill>
            <a:srgbClr val="00BF63"/>
          </a:solidFill>
          <a:ln w="12700">
            <a:solidFill>
              <a:srgbClr val="00BF63"/>
            </a:solidFill>
            <a:prstDash val="solid"/>
          </a:ln>
        </p:spPr>
        <p:txBody>
          <a:bodyPr/>
          <a:lstStyle/>
          <a:p>
            <a:endParaRPr lang="fr-FR"/>
          </a:p>
        </p:txBody>
      </p:sp>
      <p:sp>
        <p:nvSpPr>
          <p:cNvPr id="22" name="Shape 20"/>
          <p:cNvSpPr/>
          <p:nvPr/>
        </p:nvSpPr>
        <p:spPr>
          <a:xfrm>
            <a:off x="4754880" y="3246120"/>
            <a:ext cx="4160520" cy="1371600"/>
          </a:xfrm>
          <a:prstGeom prst="rect">
            <a:avLst/>
          </a:prstGeom>
          <a:solidFill>
            <a:srgbClr val="1B2838"/>
          </a:solidFill>
          <a:ln w="12700">
            <a:solidFill>
              <a:srgbClr val="374151"/>
            </a:solidFill>
            <a:prstDash val="solid"/>
          </a:ln>
        </p:spPr>
        <p:txBody>
          <a:bodyPr/>
          <a:lstStyle/>
          <a:p>
            <a:endParaRPr lang="fr-FR"/>
          </a:p>
        </p:txBody>
      </p:sp>
      <p:sp>
        <p:nvSpPr>
          <p:cNvPr id="23" name="Text 21"/>
          <p:cNvSpPr/>
          <p:nvPr/>
        </p:nvSpPr>
        <p:spPr>
          <a:xfrm>
            <a:off x="4937760" y="3337560"/>
            <a:ext cx="3794760" cy="384048"/>
          </a:xfrm>
          <a:prstGeom prst="rect">
            <a:avLst/>
          </a:prstGeom>
          <a:noFill/>
          <a:ln/>
        </p:spPr>
        <p:txBody>
          <a:bodyPr wrap="square" lIns="0" tIns="0" rIns="0" bIns="0" rtlCol="0" anchor="ctr"/>
          <a:lstStyle/>
          <a:p>
            <a:pPr marL="0" indent="0">
              <a:buNone/>
            </a:pPr>
            <a:r>
              <a:rPr lang="en-US" sz="1350" b="1" dirty="0">
                <a:solidFill>
                  <a:srgbClr val="FFFFFF"/>
                </a:solidFill>
                <a:latin typeface="Calibri" pitchFamily="34" charset="0"/>
                <a:ea typeface="Calibri" pitchFamily="34" charset="-122"/>
                <a:cs typeface="Calibri" pitchFamily="34" charset="-120"/>
              </a:rPr>
              <a:t>Connectivité</a:t>
            </a:r>
            <a:endParaRPr lang="en-US" sz="1350" dirty="0"/>
          </a:p>
        </p:txBody>
      </p:sp>
      <p:sp>
        <p:nvSpPr>
          <p:cNvPr id="24" name="Text 22"/>
          <p:cNvSpPr/>
          <p:nvPr/>
        </p:nvSpPr>
        <p:spPr>
          <a:xfrm>
            <a:off x="4937760" y="3767328"/>
            <a:ext cx="3794760" cy="749808"/>
          </a:xfrm>
          <a:prstGeom prst="rect">
            <a:avLst/>
          </a:prstGeom>
          <a:noFill/>
          <a:ln/>
        </p:spPr>
        <p:txBody>
          <a:bodyPr wrap="square" lIns="0" tIns="0" rIns="0" bIns="0" rtlCol="0" anchor="ctr"/>
          <a:lstStyle/>
          <a:p>
            <a:pPr marL="0" indent="0">
              <a:buNone/>
            </a:pPr>
            <a:r>
              <a:rPr lang="en-US" sz="1200" dirty="0">
                <a:solidFill>
                  <a:srgbClr val="9CA3AF"/>
                </a:solidFill>
                <a:latin typeface="Calibri" pitchFamily="34" charset="0"/>
                <a:ea typeface="Calibri" pitchFamily="34" charset="-122"/>
                <a:cs typeface="Calibri" pitchFamily="34" charset="-120"/>
              </a:rPr>
              <a:t>Wi-Fi + Bluetooth</a:t>
            </a:r>
            <a:endParaRPr lang="en-US" sz="1200" dirty="0"/>
          </a:p>
          <a:p>
            <a:pPr marL="0" indent="0">
              <a:buNone/>
            </a:pPr>
            <a:r>
              <a:rPr lang="en-US" sz="1200" dirty="0">
                <a:solidFill>
                  <a:srgbClr val="9CA3AF"/>
                </a:solidFill>
                <a:latin typeface="Calibri" pitchFamily="34" charset="0"/>
                <a:ea typeface="Calibri" pitchFamily="34" charset="-122"/>
                <a:cs typeface="Calibri" pitchFamily="34" charset="-120"/>
              </a:rPr>
              <a:t>Wear OS 3.0+  ·  API 30+</a:t>
            </a:r>
            <a:endParaRPr lang="en-US" sz="1200" dirty="0"/>
          </a:p>
        </p:txBody>
      </p:sp>
      <p:sp>
        <p:nvSpPr>
          <p:cNvPr id="25" name="Text 23"/>
          <p:cNvSpPr/>
          <p:nvPr/>
        </p:nvSpPr>
        <p:spPr>
          <a:xfrm>
            <a:off x="365760" y="4892040"/>
            <a:ext cx="8229600" cy="201168"/>
          </a:xfrm>
          <a:prstGeom prst="rect">
            <a:avLst/>
          </a:prstGeom>
          <a:noFill/>
          <a:ln/>
        </p:spPr>
        <p:txBody>
          <a:bodyPr wrap="square" lIns="0" tIns="0" rIns="0" bIns="0" rtlCol="0" anchor="ctr"/>
          <a:lstStyle/>
          <a:p>
            <a:pPr marL="0" indent="0" algn="ctr">
              <a:buNone/>
            </a:pPr>
            <a:r>
              <a:rPr lang="en-US" sz="950" dirty="0">
                <a:solidFill>
                  <a:srgbClr val="374151"/>
                </a:solidFill>
                <a:latin typeface="Calibri" pitchFamily="34" charset="0"/>
                <a:ea typeface="Calibri" pitchFamily="34" charset="-122"/>
                <a:cs typeface="Calibri" pitchFamily="34" charset="-120"/>
              </a:rPr>
              <a:t>Kotlin  ·  Jetpack Compose for Wear OS  ·  DataClient / MessageClient / NodeClient</a:t>
            </a:r>
            <a:endParaRPr lang="en-US" sz="950"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name="Slide 11">
    <p:bg>
      <p:bgPr>
        <a:solidFill>
          <a:srgbClr val="F7F7F2"/>
        </a:solidFill>
        <a:effectLst/>
      </p:bgPr>
    </p:bg>
    <p:spTree>
      <p:nvGrpSpPr>
        <p:cNvPr id="1" name=""/>
        <p:cNvGrpSpPr/>
        <p:nvPr/>
      </p:nvGrpSpPr>
      <p:grpSpPr>
        <a:xfrm>
          <a:off x="0" y="0"/>
          <a:ext cx="0" cy="0"/>
          <a:chOff x="0" y="0"/>
          <a:chExt cx="0" cy="0"/>
        </a:xfrm>
      </p:grpSpPr>
      <p:sp>
        <p:nvSpPr>
          <p:cNvPr id="2" name="Shape 0"/>
          <p:cNvSpPr/>
          <p:nvPr/>
        </p:nvSpPr>
        <p:spPr>
          <a:xfrm>
            <a:off x="0" y="0"/>
            <a:ext cx="9144000" cy="82296"/>
          </a:xfrm>
          <a:prstGeom prst="rect">
            <a:avLst/>
          </a:prstGeom>
          <a:solidFill>
            <a:srgbClr val="00BF63"/>
          </a:solidFill>
          <a:ln w="12700">
            <a:solidFill>
              <a:srgbClr val="00BF63"/>
            </a:solidFill>
            <a:prstDash val="solid"/>
          </a:ln>
        </p:spPr>
        <p:txBody>
          <a:bodyPr/>
          <a:lstStyle/>
          <a:p>
            <a:endParaRPr lang="fr-FR"/>
          </a:p>
        </p:txBody>
      </p:sp>
      <p:sp>
        <p:nvSpPr>
          <p:cNvPr id="3" name="Text 1"/>
          <p:cNvSpPr/>
          <p:nvPr/>
        </p:nvSpPr>
        <p:spPr>
          <a:xfrm>
            <a:off x="8229600" y="100584"/>
            <a:ext cx="749808" cy="347472"/>
          </a:xfrm>
          <a:prstGeom prst="rect">
            <a:avLst/>
          </a:prstGeom>
          <a:noFill/>
          <a:ln/>
        </p:spPr>
        <p:txBody>
          <a:bodyPr wrap="square" lIns="0" tIns="0" rIns="0" bIns="0" rtlCol="0" anchor="ctr"/>
          <a:lstStyle/>
          <a:p>
            <a:pPr marL="0" indent="0" algn="r">
              <a:buNone/>
            </a:pPr>
            <a:r>
              <a:rPr lang="en-US" sz="1400" b="1" dirty="0">
                <a:solidFill>
                  <a:srgbClr val="00BF63"/>
                </a:solidFill>
                <a:latin typeface="Calibri" pitchFamily="34" charset="0"/>
                <a:ea typeface="Calibri" pitchFamily="34" charset="-122"/>
                <a:cs typeface="Calibri" pitchFamily="34" charset="-120"/>
              </a:rPr>
              <a:t>11</a:t>
            </a:r>
            <a:endParaRPr lang="en-US" sz="1400" dirty="0"/>
          </a:p>
        </p:txBody>
      </p:sp>
      <p:sp>
        <p:nvSpPr>
          <p:cNvPr id="4" name="Text 2"/>
          <p:cNvSpPr/>
          <p:nvPr/>
        </p:nvSpPr>
        <p:spPr>
          <a:xfrm>
            <a:off x="594360" y="118872"/>
            <a:ext cx="6400800" cy="237744"/>
          </a:xfrm>
          <a:prstGeom prst="rect">
            <a:avLst/>
          </a:prstGeom>
          <a:noFill/>
          <a:ln/>
        </p:spPr>
        <p:txBody>
          <a:bodyPr wrap="square" lIns="0" tIns="0" rIns="0" bIns="0" rtlCol="0" anchor="ctr"/>
          <a:lstStyle/>
          <a:p>
            <a:pPr marL="0" indent="0">
              <a:buNone/>
            </a:pPr>
            <a:r>
              <a:rPr lang="en-US" sz="900" kern="0" spc="200" dirty="0">
                <a:solidFill>
                  <a:srgbClr val="6B7280"/>
                </a:solidFill>
                <a:latin typeface="Calibri" pitchFamily="34" charset="0"/>
                <a:ea typeface="Calibri" pitchFamily="34" charset="-122"/>
                <a:cs typeface="Calibri" pitchFamily="34" charset="-120"/>
              </a:rPr>
              <a:t>BILAN</a:t>
            </a:r>
            <a:endParaRPr lang="en-US" sz="900" dirty="0"/>
          </a:p>
        </p:txBody>
      </p:sp>
      <p:sp>
        <p:nvSpPr>
          <p:cNvPr id="5" name="Shape 3"/>
          <p:cNvSpPr/>
          <p:nvPr/>
        </p:nvSpPr>
        <p:spPr>
          <a:xfrm>
            <a:off x="594360" y="402336"/>
            <a:ext cx="502920" cy="64008"/>
          </a:xfrm>
          <a:prstGeom prst="rect">
            <a:avLst/>
          </a:prstGeom>
          <a:solidFill>
            <a:srgbClr val="FFDE59"/>
          </a:solidFill>
          <a:ln w="12700">
            <a:solidFill>
              <a:srgbClr val="FFDE59"/>
            </a:solidFill>
            <a:prstDash val="solid"/>
          </a:ln>
        </p:spPr>
        <p:txBody>
          <a:bodyPr/>
          <a:lstStyle/>
          <a:p>
            <a:endParaRPr lang="fr-FR"/>
          </a:p>
        </p:txBody>
      </p:sp>
      <p:sp>
        <p:nvSpPr>
          <p:cNvPr id="6" name="Text 4"/>
          <p:cNvSpPr/>
          <p:nvPr/>
        </p:nvSpPr>
        <p:spPr>
          <a:xfrm>
            <a:off x="594360" y="475488"/>
            <a:ext cx="7955280" cy="640080"/>
          </a:xfrm>
          <a:prstGeom prst="rect">
            <a:avLst/>
          </a:prstGeom>
          <a:noFill/>
          <a:ln/>
        </p:spPr>
        <p:txBody>
          <a:bodyPr wrap="square" lIns="0" tIns="0" rIns="0" bIns="0" rtlCol="0" anchor="ctr"/>
          <a:lstStyle/>
          <a:p>
            <a:pPr marL="0" indent="0">
              <a:buNone/>
            </a:pPr>
            <a:r>
              <a:rPr lang="en-US" sz="2600" dirty="0">
                <a:solidFill>
                  <a:srgbClr val="0D1B2A"/>
                </a:solidFill>
                <a:latin typeface="Calibri" pitchFamily="34" charset="0"/>
                <a:ea typeface="Calibri" pitchFamily="34" charset="-122"/>
                <a:cs typeface="Calibri" pitchFamily="34" charset="-120"/>
              </a:rPr>
              <a:t>Livrables &amp; chiffres clés</a:t>
            </a:r>
            <a:endParaRPr lang="en-US" sz="2600" dirty="0"/>
          </a:p>
        </p:txBody>
      </p:sp>
      <p:sp>
        <p:nvSpPr>
          <p:cNvPr id="7" name="Shape 5"/>
          <p:cNvSpPr/>
          <p:nvPr/>
        </p:nvSpPr>
        <p:spPr>
          <a:xfrm>
            <a:off x="594360" y="1143000"/>
            <a:ext cx="8046720" cy="18288"/>
          </a:xfrm>
          <a:prstGeom prst="rect">
            <a:avLst/>
          </a:prstGeom>
          <a:solidFill>
            <a:srgbClr val="E5E7EB"/>
          </a:solidFill>
          <a:ln w="12700">
            <a:solidFill>
              <a:srgbClr val="E5E7EB"/>
            </a:solidFill>
            <a:prstDash val="solid"/>
          </a:ln>
        </p:spPr>
        <p:txBody>
          <a:bodyPr/>
          <a:lstStyle/>
          <a:p>
            <a:endParaRPr lang="fr-FR"/>
          </a:p>
        </p:txBody>
      </p:sp>
      <p:sp>
        <p:nvSpPr>
          <p:cNvPr id="8" name="Shape 6"/>
          <p:cNvSpPr/>
          <p:nvPr/>
        </p:nvSpPr>
        <p:spPr>
          <a:xfrm>
            <a:off x="502920" y="1261872"/>
            <a:ext cx="5074920" cy="64008"/>
          </a:xfrm>
          <a:prstGeom prst="rect">
            <a:avLst/>
          </a:prstGeom>
          <a:solidFill>
            <a:srgbClr val="00BF63"/>
          </a:solidFill>
          <a:ln w="12700">
            <a:solidFill>
              <a:srgbClr val="00BF63"/>
            </a:solidFill>
            <a:prstDash val="solid"/>
          </a:ln>
        </p:spPr>
        <p:txBody>
          <a:bodyPr/>
          <a:lstStyle/>
          <a:p>
            <a:endParaRPr lang="fr-FR"/>
          </a:p>
        </p:txBody>
      </p:sp>
      <p:sp>
        <p:nvSpPr>
          <p:cNvPr id="9" name="Text 7"/>
          <p:cNvSpPr/>
          <p:nvPr/>
        </p:nvSpPr>
        <p:spPr>
          <a:xfrm>
            <a:off x="502920" y="1389888"/>
            <a:ext cx="5074920" cy="347472"/>
          </a:xfrm>
          <a:prstGeom prst="rect">
            <a:avLst/>
          </a:prstGeom>
          <a:noFill/>
          <a:ln/>
        </p:spPr>
        <p:txBody>
          <a:bodyPr wrap="square" lIns="0" tIns="0" rIns="0" bIns="0" rtlCol="0" anchor="ctr"/>
          <a:lstStyle/>
          <a:p>
            <a:pPr marL="0" indent="0">
              <a:buNone/>
            </a:pPr>
            <a:r>
              <a:rPr lang="en-US" sz="1300" b="1" dirty="0">
                <a:solidFill>
                  <a:srgbClr val="0D1B2A"/>
                </a:solidFill>
                <a:latin typeface="Calibri" pitchFamily="34" charset="0"/>
                <a:ea typeface="Calibri" pitchFamily="34" charset="-122"/>
                <a:cs typeface="Calibri" pitchFamily="34" charset="-120"/>
              </a:rPr>
              <a:t>Livrables réalisés</a:t>
            </a:r>
            <a:endParaRPr lang="en-US" sz="1300" dirty="0"/>
          </a:p>
        </p:txBody>
      </p:sp>
      <p:sp>
        <p:nvSpPr>
          <p:cNvPr id="10" name="Shape 8"/>
          <p:cNvSpPr/>
          <p:nvPr/>
        </p:nvSpPr>
        <p:spPr>
          <a:xfrm>
            <a:off x="502920" y="1755648"/>
            <a:ext cx="5074920" cy="18288"/>
          </a:xfrm>
          <a:prstGeom prst="rect">
            <a:avLst/>
          </a:prstGeom>
          <a:solidFill>
            <a:srgbClr val="E5E7EB"/>
          </a:solidFill>
          <a:ln w="12700">
            <a:solidFill>
              <a:srgbClr val="E5E7EB"/>
            </a:solidFill>
            <a:prstDash val="solid"/>
          </a:ln>
        </p:spPr>
        <p:txBody>
          <a:bodyPr/>
          <a:lstStyle/>
          <a:p>
            <a:endParaRPr lang="fr-FR"/>
          </a:p>
        </p:txBody>
      </p:sp>
      <p:sp>
        <p:nvSpPr>
          <p:cNvPr id="11" name="Text 9"/>
          <p:cNvSpPr/>
          <p:nvPr/>
        </p:nvSpPr>
        <p:spPr>
          <a:xfrm>
            <a:off x="640080" y="1847088"/>
            <a:ext cx="4800600" cy="292608"/>
          </a:xfrm>
          <a:prstGeom prst="rect">
            <a:avLst/>
          </a:prstGeom>
          <a:noFill/>
          <a:ln/>
        </p:spPr>
        <p:txBody>
          <a:bodyPr wrap="square" lIns="0" tIns="0" rIns="0" bIns="0" rtlCol="0" anchor="ctr"/>
          <a:lstStyle/>
          <a:p>
            <a:pPr marL="0" indent="0">
              <a:buNone/>
            </a:pPr>
            <a:r>
              <a:rPr lang="en-US" sz="1150" dirty="0">
                <a:solidFill>
                  <a:srgbClr val="2D2D2D"/>
                </a:solidFill>
                <a:latin typeface="Calibri" pitchFamily="34" charset="0"/>
                <a:ea typeface="Calibri" pitchFamily="34" charset="-122"/>
                <a:cs typeface="Calibri" pitchFamily="34" charset="-120"/>
              </a:rPr>
              <a:t>✓  Plateforme WEB — Laravel 12 + FilamentPHP</a:t>
            </a:r>
            <a:endParaRPr lang="en-US" sz="1150" dirty="0"/>
          </a:p>
        </p:txBody>
      </p:sp>
      <p:sp>
        <p:nvSpPr>
          <p:cNvPr id="12" name="Text 10"/>
          <p:cNvSpPr/>
          <p:nvPr/>
        </p:nvSpPr>
        <p:spPr>
          <a:xfrm>
            <a:off x="640080" y="2176272"/>
            <a:ext cx="4800600" cy="292608"/>
          </a:xfrm>
          <a:prstGeom prst="rect">
            <a:avLst/>
          </a:prstGeom>
          <a:noFill/>
          <a:ln/>
        </p:spPr>
        <p:txBody>
          <a:bodyPr wrap="square" lIns="0" tIns="0" rIns="0" bIns="0" rtlCol="0" anchor="ctr"/>
          <a:lstStyle/>
          <a:p>
            <a:pPr marL="0" indent="0">
              <a:buNone/>
            </a:pPr>
            <a:r>
              <a:rPr lang="en-US" sz="1150" dirty="0">
                <a:solidFill>
                  <a:srgbClr val="2D2D2D"/>
                </a:solidFill>
                <a:latin typeface="Calibri" pitchFamily="34" charset="0"/>
                <a:ea typeface="Calibri" pitchFamily="34" charset="-122"/>
                <a:cs typeface="Calibri" pitchFamily="34" charset="-120"/>
              </a:rPr>
              <a:t>✓  API REST complète (Sanctum + 4 controllers)</a:t>
            </a:r>
            <a:endParaRPr lang="en-US" sz="1150" dirty="0"/>
          </a:p>
        </p:txBody>
      </p:sp>
      <p:sp>
        <p:nvSpPr>
          <p:cNvPr id="13" name="Text 11"/>
          <p:cNvSpPr/>
          <p:nvPr/>
        </p:nvSpPr>
        <p:spPr>
          <a:xfrm>
            <a:off x="640080" y="2505456"/>
            <a:ext cx="4800600" cy="292608"/>
          </a:xfrm>
          <a:prstGeom prst="rect">
            <a:avLst/>
          </a:prstGeom>
          <a:noFill/>
          <a:ln/>
        </p:spPr>
        <p:txBody>
          <a:bodyPr wrap="square" lIns="0" tIns="0" rIns="0" bIns="0" rtlCol="0" anchor="ctr"/>
          <a:lstStyle/>
          <a:p>
            <a:pPr marL="0" indent="0">
              <a:buNone/>
            </a:pPr>
            <a:r>
              <a:rPr lang="en-US" sz="1150" dirty="0">
                <a:solidFill>
                  <a:srgbClr val="2D2D2D"/>
                </a:solidFill>
                <a:latin typeface="Calibri" pitchFamily="34" charset="0"/>
                <a:ea typeface="Calibri" pitchFamily="34" charset="-122"/>
                <a:cs typeface="Calibri" pitchFamily="34" charset="-120"/>
              </a:rPr>
              <a:t>✓  Application Mobile Flutter (iOS &amp; Android)</a:t>
            </a:r>
            <a:endParaRPr lang="en-US" sz="1150" dirty="0"/>
          </a:p>
        </p:txBody>
      </p:sp>
      <p:sp>
        <p:nvSpPr>
          <p:cNvPr id="14" name="Text 12"/>
          <p:cNvSpPr/>
          <p:nvPr/>
        </p:nvSpPr>
        <p:spPr>
          <a:xfrm>
            <a:off x="640080" y="2834640"/>
            <a:ext cx="4800600" cy="292608"/>
          </a:xfrm>
          <a:prstGeom prst="rect">
            <a:avLst/>
          </a:prstGeom>
          <a:noFill/>
          <a:ln/>
        </p:spPr>
        <p:txBody>
          <a:bodyPr wrap="square" lIns="0" tIns="0" rIns="0" bIns="0" rtlCol="0" anchor="ctr"/>
          <a:lstStyle/>
          <a:p>
            <a:pPr marL="0" indent="0">
              <a:buNone/>
            </a:pPr>
            <a:r>
              <a:rPr lang="en-US" sz="1150" dirty="0">
                <a:solidFill>
                  <a:srgbClr val="2D2D2D"/>
                </a:solidFill>
                <a:latin typeface="Calibri" pitchFamily="34" charset="0"/>
                <a:ea typeface="Calibri" pitchFamily="34" charset="-122"/>
                <a:cs typeface="Calibri" pitchFamily="34" charset="-120"/>
              </a:rPr>
              <a:t>✓  Base de données — 12 modèles Eloquent</a:t>
            </a:r>
            <a:endParaRPr lang="en-US" sz="1150" dirty="0"/>
          </a:p>
        </p:txBody>
      </p:sp>
      <p:sp>
        <p:nvSpPr>
          <p:cNvPr id="15" name="Text 13"/>
          <p:cNvSpPr/>
          <p:nvPr/>
        </p:nvSpPr>
        <p:spPr>
          <a:xfrm>
            <a:off x="640080" y="3163824"/>
            <a:ext cx="4800600" cy="292608"/>
          </a:xfrm>
          <a:prstGeom prst="rect">
            <a:avLst/>
          </a:prstGeom>
          <a:noFill/>
          <a:ln/>
        </p:spPr>
        <p:txBody>
          <a:bodyPr wrap="square" lIns="0" tIns="0" rIns="0" bIns="0" rtlCol="0" anchor="ctr"/>
          <a:lstStyle/>
          <a:p>
            <a:pPr marL="0" indent="0">
              <a:buNone/>
            </a:pPr>
            <a:r>
              <a:rPr lang="en-US" sz="1150" dirty="0">
                <a:solidFill>
                  <a:srgbClr val="2D2D2D"/>
                </a:solidFill>
                <a:latin typeface="Calibri" pitchFamily="34" charset="0"/>
                <a:ea typeface="Calibri" pitchFamily="34" charset="-122"/>
                <a:cs typeface="Calibri" pitchFamily="34" charset="-120"/>
              </a:rPr>
              <a:t>✓  Dockerisation (Nginx + PHP + MySQL)</a:t>
            </a:r>
            <a:endParaRPr lang="en-US" sz="1150" dirty="0"/>
          </a:p>
        </p:txBody>
      </p:sp>
      <p:sp>
        <p:nvSpPr>
          <p:cNvPr id="16" name="Text 14"/>
          <p:cNvSpPr/>
          <p:nvPr/>
        </p:nvSpPr>
        <p:spPr>
          <a:xfrm>
            <a:off x="640080" y="3493008"/>
            <a:ext cx="4800600" cy="292608"/>
          </a:xfrm>
          <a:prstGeom prst="rect">
            <a:avLst/>
          </a:prstGeom>
          <a:noFill/>
          <a:ln/>
        </p:spPr>
        <p:txBody>
          <a:bodyPr wrap="square" lIns="0" tIns="0" rIns="0" bIns="0" rtlCol="0" anchor="ctr"/>
          <a:lstStyle/>
          <a:p>
            <a:pPr marL="0" indent="0">
              <a:buNone/>
            </a:pPr>
            <a:r>
              <a:rPr lang="en-US" sz="1150" dirty="0">
                <a:solidFill>
                  <a:srgbClr val="2D2D2D"/>
                </a:solidFill>
                <a:latin typeface="Calibri" pitchFamily="34" charset="0"/>
                <a:ea typeface="Calibri" pitchFamily="34" charset="-122"/>
                <a:cs typeface="Calibri" pitchFamily="34" charset="-120"/>
              </a:rPr>
              <a:t>✓  Cahier de tests (unitaires, fonctionnels, NR)</a:t>
            </a:r>
            <a:endParaRPr lang="en-US" sz="1150" dirty="0"/>
          </a:p>
        </p:txBody>
      </p:sp>
      <p:sp>
        <p:nvSpPr>
          <p:cNvPr id="17" name="Text 15"/>
          <p:cNvSpPr/>
          <p:nvPr/>
        </p:nvSpPr>
        <p:spPr>
          <a:xfrm>
            <a:off x="640080" y="3822192"/>
            <a:ext cx="4800600" cy="292608"/>
          </a:xfrm>
          <a:prstGeom prst="rect">
            <a:avLst/>
          </a:prstGeom>
          <a:noFill/>
          <a:ln/>
        </p:spPr>
        <p:txBody>
          <a:bodyPr wrap="square" lIns="0" tIns="0" rIns="0" bIns="0" rtlCol="0" anchor="ctr"/>
          <a:lstStyle/>
          <a:p>
            <a:pPr marL="0" indent="0">
              <a:buNone/>
            </a:pPr>
            <a:r>
              <a:rPr lang="en-US" sz="1150" dirty="0">
                <a:solidFill>
                  <a:srgbClr val="2D2D2D"/>
                </a:solidFill>
                <a:latin typeface="Calibri" pitchFamily="34" charset="0"/>
                <a:ea typeface="Calibri" pitchFamily="34" charset="-122"/>
                <a:cs typeface="Calibri" pitchFamily="34" charset="-120"/>
              </a:rPr>
              <a:t>✓  Documentation technique complète</a:t>
            </a:r>
            <a:endParaRPr lang="en-US" sz="1150" dirty="0"/>
          </a:p>
        </p:txBody>
      </p:sp>
      <p:sp>
        <p:nvSpPr>
          <p:cNvPr id="18" name="Text 16"/>
          <p:cNvSpPr/>
          <p:nvPr/>
        </p:nvSpPr>
        <p:spPr>
          <a:xfrm>
            <a:off x="640080" y="4151376"/>
            <a:ext cx="4800600" cy="292608"/>
          </a:xfrm>
          <a:prstGeom prst="rect">
            <a:avLst/>
          </a:prstGeom>
          <a:noFill/>
          <a:ln/>
        </p:spPr>
        <p:txBody>
          <a:bodyPr wrap="square" lIns="0" tIns="0" rIns="0" bIns="0" rtlCol="0" anchor="ctr"/>
          <a:lstStyle/>
          <a:p>
            <a:pPr marL="0" indent="0">
              <a:buNone/>
            </a:pPr>
            <a:r>
              <a:rPr lang="en-US" sz="1150" dirty="0">
                <a:solidFill>
                  <a:srgbClr val="2D2D2D"/>
                </a:solidFill>
                <a:latin typeface="Calibri" pitchFamily="34" charset="0"/>
                <a:ea typeface="Calibri" pitchFamily="34" charset="-122"/>
                <a:cs typeface="Calibri" pitchFamily="34" charset="-120"/>
              </a:rPr>
              <a:t>✓  Procès-Verbal de validation (PV)</a:t>
            </a:r>
            <a:endParaRPr lang="en-US" sz="1150" dirty="0"/>
          </a:p>
        </p:txBody>
      </p:sp>
      <p:sp>
        <p:nvSpPr>
          <p:cNvPr id="19" name="Text 17"/>
          <p:cNvSpPr/>
          <p:nvPr/>
        </p:nvSpPr>
        <p:spPr>
          <a:xfrm>
            <a:off x="640080" y="4480560"/>
            <a:ext cx="4800600" cy="292608"/>
          </a:xfrm>
          <a:prstGeom prst="rect">
            <a:avLst/>
          </a:prstGeom>
          <a:noFill/>
          <a:ln/>
        </p:spPr>
        <p:txBody>
          <a:bodyPr wrap="square" lIns="0" tIns="0" rIns="0" bIns="0" rtlCol="0" anchor="ctr"/>
          <a:lstStyle/>
          <a:p>
            <a:pPr marL="0" indent="0">
              <a:buNone/>
            </a:pPr>
            <a:r>
              <a:rPr lang="en-US" sz="1150" b="1" dirty="0">
                <a:solidFill>
                  <a:srgbClr val="00BF63"/>
                </a:solidFill>
                <a:latin typeface="Calibri" pitchFamily="34" charset="0"/>
                <a:ea typeface="Calibri" pitchFamily="34" charset="-122"/>
                <a:cs typeface="Calibri" pitchFamily="34" charset="-120"/>
              </a:rPr>
              <a:t>⭐  Application Wear OS — Bonus non demandé</a:t>
            </a:r>
            <a:endParaRPr lang="en-US" sz="1150" dirty="0"/>
          </a:p>
        </p:txBody>
      </p:sp>
      <p:sp>
        <p:nvSpPr>
          <p:cNvPr id="20" name="Shape 18"/>
          <p:cNvSpPr/>
          <p:nvPr/>
        </p:nvSpPr>
        <p:spPr>
          <a:xfrm>
            <a:off x="5806440" y="1261872"/>
            <a:ext cx="3017520" cy="64008"/>
          </a:xfrm>
          <a:prstGeom prst="rect">
            <a:avLst/>
          </a:prstGeom>
          <a:solidFill>
            <a:srgbClr val="00BF63"/>
          </a:solidFill>
          <a:ln w="12700">
            <a:solidFill>
              <a:srgbClr val="00BF63"/>
            </a:solidFill>
            <a:prstDash val="solid"/>
          </a:ln>
        </p:spPr>
        <p:txBody>
          <a:bodyPr/>
          <a:lstStyle/>
          <a:p>
            <a:endParaRPr lang="fr-FR"/>
          </a:p>
        </p:txBody>
      </p:sp>
      <p:sp>
        <p:nvSpPr>
          <p:cNvPr id="21" name="Text 19"/>
          <p:cNvSpPr/>
          <p:nvPr/>
        </p:nvSpPr>
        <p:spPr>
          <a:xfrm>
            <a:off x="5806440" y="1389888"/>
            <a:ext cx="3017520" cy="347472"/>
          </a:xfrm>
          <a:prstGeom prst="rect">
            <a:avLst/>
          </a:prstGeom>
          <a:noFill/>
          <a:ln/>
        </p:spPr>
        <p:txBody>
          <a:bodyPr wrap="square" lIns="0" tIns="0" rIns="0" bIns="0" rtlCol="0" anchor="ctr"/>
          <a:lstStyle/>
          <a:p>
            <a:pPr marL="0" indent="0">
              <a:buNone/>
            </a:pPr>
            <a:r>
              <a:rPr lang="en-US" sz="1300" b="1" dirty="0">
                <a:solidFill>
                  <a:srgbClr val="0D1B2A"/>
                </a:solidFill>
                <a:latin typeface="Calibri" pitchFamily="34" charset="0"/>
                <a:ea typeface="Calibri" pitchFamily="34" charset="-122"/>
                <a:cs typeface="Calibri" pitchFamily="34" charset="-120"/>
              </a:rPr>
              <a:t>Chiffres clés</a:t>
            </a:r>
            <a:endParaRPr lang="en-US" sz="1300" dirty="0"/>
          </a:p>
        </p:txBody>
      </p:sp>
      <p:sp>
        <p:nvSpPr>
          <p:cNvPr id="22" name="Shape 20"/>
          <p:cNvSpPr/>
          <p:nvPr/>
        </p:nvSpPr>
        <p:spPr>
          <a:xfrm>
            <a:off x="5806440" y="1755648"/>
            <a:ext cx="3017520" cy="18288"/>
          </a:xfrm>
          <a:prstGeom prst="rect">
            <a:avLst/>
          </a:prstGeom>
          <a:solidFill>
            <a:srgbClr val="E5E7EB"/>
          </a:solidFill>
          <a:ln w="12700">
            <a:solidFill>
              <a:srgbClr val="E5E7EB"/>
            </a:solidFill>
            <a:prstDash val="solid"/>
          </a:ln>
        </p:spPr>
        <p:txBody>
          <a:bodyPr/>
          <a:lstStyle/>
          <a:p>
            <a:endParaRPr lang="fr-FR"/>
          </a:p>
        </p:txBody>
      </p:sp>
      <p:sp>
        <p:nvSpPr>
          <p:cNvPr id="23" name="Shape 21"/>
          <p:cNvSpPr/>
          <p:nvPr/>
        </p:nvSpPr>
        <p:spPr>
          <a:xfrm>
            <a:off x="5806440" y="1874520"/>
            <a:ext cx="64008" cy="676656"/>
          </a:xfrm>
          <a:prstGeom prst="rect">
            <a:avLst/>
          </a:prstGeom>
          <a:solidFill>
            <a:srgbClr val="00BF63"/>
          </a:solidFill>
          <a:ln w="12700">
            <a:solidFill>
              <a:srgbClr val="00BF63"/>
            </a:solidFill>
            <a:prstDash val="solid"/>
          </a:ln>
        </p:spPr>
        <p:txBody>
          <a:bodyPr/>
          <a:lstStyle/>
          <a:p>
            <a:endParaRPr lang="fr-FR"/>
          </a:p>
        </p:txBody>
      </p:sp>
      <p:sp>
        <p:nvSpPr>
          <p:cNvPr id="24" name="Text 22"/>
          <p:cNvSpPr/>
          <p:nvPr/>
        </p:nvSpPr>
        <p:spPr>
          <a:xfrm>
            <a:off x="6035040" y="1892808"/>
            <a:ext cx="777240" cy="640080"/>
          </a:xfrm>
          <a:prstGeom prst="rect">
            <a:avLst/>
          </a:prstGeom>
          <a:noFill/>
          <a:ln/>
        </p:spPr>
        <p:txBody>
          <a:bodyPr wrap="square" lIns="0" tIns="0" rIns="0" bIns="0" rtlCol="0" anchor="ctr"/>
          <a:lstStyle/>
          <a:p>
            <a:pPr marL="0" indent="0">
              <a:buNone/>
            </a:pPr>
            <a:r>
              <a:rPr lang="en-US" sz="3200" dirty="0">
                <a:solidFill>
                  <a:srgbClr val="00BF63"/>
                </a:solidFill>
                <a:latin typeface="Calibri" pitchFamily="34" charset="0"/>
                <a:ea typeface="Calibri" pitchFamily="34" charset="-122"/>
                <a:cs typeface="Calibri" pitchFamily="34" charset="-120"/>
              </a:rPr>
              <a:t>3</a:t>
            </a:r>
            <a:endParaRPr lang="en-US" sz="3200" dirty="0"/>
          </a:p>
        </p:txBody>
      </p:sp>
      <p:sp>
        <p:nvSpPr>
          <p:cNvPr id="25" name="Text 23"/>
          <p:cNvSpPr/>
          <p:nvPr/>
        </p:nvSpPr>
        <p:spPr>
          <a:xfrm>
            <a:off x="6876288" y="1965960"/>
            <a:ext cx="1874520" cy="457200"/>
          </a:xfrm>
          <a:prstGeom prst="rect">
            <a:avLst/>
          </a:prstGeom>
          <a:noFill/>
          <a:ln/>
        </p:spPr>
        <p:txBody>
          <a:bodyPr wrap="square" lIns="0" tIns="0" rIns="0" bIns="0" rtlCol="0" anchor="ctr"/>
          <a:lstStyle/>
          <a:p>
            <a:pPr marL="0" indent="0">
              <a:buNone/>
            </a:pPr>
            <a:r>
              <a:rPr lang="en-US" sz="1100" dirty="0">
                <a:solidFill>
                  <a:srgbClr val="2D2D2D"/>
                </a:solidFill>
                <a:latin typeface="Calibri" pitchFamily="34" charset="0"/>
                <a:ea typeface="Calibri" pitchFamily="34" charset="-122"/>
                <a:cs typeface="Calibri" pitchFamily="34" charset="-120"/>
              </a:rPr>
              <a:t>Applications</a:t>
            </a:r>
            <a:endParaRPr lang="en-US" sz="1100" dirty="0"/>
          </a:p>
          <a:p>
            <a:pPr marL="0" indent="0">
              <a:buNone/>
            </a:pPr>
            <a:r>
              <a:rPr lang="en-US" sz="1100" dirty="0">
                <a:solidFill>
                  <a:srgbClr val="2D2D2D"/>
                </a:solidFill>
                <a:latin typeface="Calibri" pitchFamily="34" charset="0"/>
                <a:ea typeface="Calibri" pitchFamily="34" charset="-122"/>
                <a:cs typeface="Calibri" pitchFamily="34" charset="-120"/>
              </a:rPr>
              <a:t>développées</a:t>
            </a:r>
            <a:endParaRPr lang="en-US" sz="1100" dirty="0"/>
          </a:p>
        </p:txBody>
      </p:sp>
      <p:sp>
        <p:nvSpPr>
          <p:cNvPr id="26" name="Shape 24"/>
          <p:cNvSpPr/>
          <p:nvPr/>
        </p:nvSpPr>
        <p:spPr>
          <a:xfrm>
            <a:off x="5806440" y="2679192"/>
            <a:ext cx="64008" cy="676656"/>
          </a:xfrm>
          <a:prstGeom prst="rect">
            <a:avLst/>
          </a:prstGeom>
          <a:solidFill>
            <a:srgbClr val="00BF63"/>
          </a:solidFill>
          <a:ln w="12700">
            <a:solidFill>
              <a:srgbClr val="00BF63"/>
            </a:solidFill>
            <a:prstDash val="solid"/>
          </a:ln>
        </p:spPr>
        <p:txBody>
          <a:bodyPr/>
          <a:lstStyle/>
          <a:p>
            <a:endParaRPr lang="fr-FR"/>
          </a:p>
        </p:txBody>
      </p:sp>
      <p:sp>
        <p:nvSpPr>
          <p:cNvPr id="27" name="Text 25"/>
          <p:cNvSpPr/>
          <p:nvPr/>
        </p:nvSpPr>
        <p:spPr>
          <a:xfrm>
            <a:off x="6035040" y="2697480"/>
            <a:ext cx="777240" cy="640080"/>
          </a:xfrm>
          <a:prstGeom prst="rect">
            <a:avLst/>
          </a:prstGeom>
          <a:noFill/>
          <a:ln/>
        </p:spPr>
        <p:txBody>
          <a:bodyPr wrap="square" lIns="0" tIns="0" rIns="0" bIns="0" rtlCol="0" anchor="ctr"/>
          <a:lstStyle/>
          <a:p>
            <a:pPr marL="0" indent="0">
              <a:buNone/>
            </a:pPr>
            <a:r>
              <a:rPr lang="en-US" sz="3200" dirty="0">
                <a:solidFill>
                  <a:srgbClr val="00BF63"/>
                </a:solidFill>
                <a:latin typeface="Calibri" pitchFamily="34" charset="0"/>
                <a:ea typeface="Calibri" pitchFamily="34" charset="-122"/>
                <a:cs typeface="Calibri" pitchFamily="34" charset="-120"/>
              </a:rPr>
              <a:t>12</a:t>
            </a:r>
            <a:endParaRPr lang="en-US" sz="3200" dirty="0"/>
          </a:p>
        </p:txBody>
      </p:sp>
      <p:sp>
        <p:nvSpPr>
          <p:cNvPr id="28" name="Text 26"/>
          <p:cNvSpPr/>
          <p:nvPr/>
        </p:nvSpPr>
        <p:spPr>
          <a:xfrm>
            <a:off x="6876288" y="2770632"/>
            <a:ext cx="1874520" cy="457200"/>
          </a:xfrm>
          <a:prstGeom prst="rect">
            <a:avLst/>
          </a:prstGeom>
          <a:noFill/>
          <a:ln/>
        </p:spPr>
        <p:txBody>
          <a:bodyPr wrap="square" lIns="0" tIns="0" rIns="0" bIns="0" rtlCol="0" anchor="ctr"/>
          <a:lstStyle/>
          <a:p>
            <a:pPr marL="0" indent="0">
              <a:buNone/>
            </a:pPr>
            <a:r>
              <a:rPr lang="en-US" sz="1100" dirty="0">
                <a:solidFill>
                  <a:srgbClr val="2D2D2D"/>
                </a:solidFill>
                <a:latin typeface="Calibri" pitchFamily="34" charset="0"/>
                <a:ea typeface="Calibri" pitchFamily="34" charset="-122"/>
                <a:cs typeface="Calibri" pitchFamily="34" charset="-120"/>
              </a:rPr>
              <a:t>Modèles de</a:t>
            </a:r>
            <a:endParaRPr lang="en-US" sz="1100" dirty="0"/>
          </a:p>
          <a:p>
            <a:pPr marL="0" indent="0">
              <a:buNone/>
            </a:pPr>
            <a:r>
              <a:rPr lang="en-US" sz="1100" dirty="0">
                <a:solidFill>
                  <a:srgbClr val="2D2D2D"/>
                </a:solidFill>
                <a:latin typeface="Calibri" pitchFamily="34" charset="0"/>
                <a:ea typeface="Calibri" pitchFamily="34" charset="-122"/>
                <a:cs typeface="Calibri" pitchFamily="34" charset="-120"/>
              </a:rPr>
              <a:t>base de données</a:t>
            </a:r>
            <a:endParaRPr lang="en-US" sz="1100" dirty="0"/>
          </a:p>
        </p:txBody>
      </p:sp>
      <p:sp>
        <p:nvSpPr>
          <p:cNvPr id="29" name="Shape 27"/>
          <p:cNvSpPr/>
          <p:nvPr/>
        </p:nvSpPr>
        <p:spPr>
          <a:xfrm>
            <a:off x="5806440" y="3483864"/>
            <a:ext cx="64008" cy="676656"/>
          </a:xfrm>
          <a:prstGeom prst="rect">
            <a:avLst/>
          </a:prstGeom>
          <a:solidFill>
            <a:srgbClr val="00BF63"/>
          </a:solidFill>
          <a:ln w="12700">
            <a:solidFill>
              <a:srgbClr val="00BF63"/>
            </a:solidFill>
            <a:prstDash val="solid"/>
          </a:ln>
        </p:spPr>
        <p:txBody>
          <a:bodyPr/>
          <a:lstStyle/>
          <a:p>
            <a:endParaRPr lang="fr-FR"/>
          </a:p>
        </p:txBody>
      </p:sp>
      <p:sp>
        <p:nvSpPr>
          <p:cNvPr id="30" name="Text 28"/>
          <p:cNvSpPr/>
          <p:nvPr/>
        </p:nvSpPr>
        <p:spPr>
          <a:xfrm>
            <a:off x="6035040" y="3502152"/>
            <a:ext cx="777240" cy="640080"/>
          </a:xfrm>
          <a:prstGeom prst="rect">
            <a:avLst/>
          </a:prstGeom>
          <a:noFill/>
          <a:ln/>
        </p:spPr>
        <p:txBody>
          <a:bodyPr wrap="square" lIns="0" tIns="0" rIns="0" bIns="0" rtlCol="0" anchor="ctr"/>
          <a:lstStyle/>
          <a:p>
            <a:pPr marL="0" indent="0">
              <a:buNone/>
            </a:pPr>
            <a:r>
              <a:rPr lang="en-US" sz="3200" dirty="0">
                <a:solidFill>
                  <a:srgbClr val="00BF63"/>
                </a:solidFill>
                <a:latin typeface="Calibri" pitchFamily="34" charset="0"/>
                <a:ea typeface="Calibri" pitchFamily="34" charset="-122"/>
                <a:cs typeface="Calibri" pitchFamily="34" charset="-120"/>
              </a:rPr>
              <a:t>7</a:t>
            </a:r>
            <a:endParaRPr lang="en-US" sz="3200" dirty="0"/>
          </a:p>
        </p:txBody>
      </p:sp>
      <p:sp>
        <p:nvSpPr>
          <p:cNvPr id="31" name="Text 29"/>
          <p:cNvSpPr/>
          <p:nvPr/>
        </p:nvSpPr>
        <p:spPr>
          <a:xfrm>
            <a:off x="6876288" y="3575304"/>
            <a:ext cx="1874520" cy="457200"/>
          </a:xfrm>
          <a:prstGeom prst="rect">
            <a:avLst/>
          </a:prstGeom>
          <a:noFill/>
          <a:ln/>
        </p:spPr>
        <p:txBody>
          <a:bodyPr wrap="square" lIns="0" tIns="0" rIns="0" bIns="0" rtlCol="0" anchor="ctr"/>
          <a:lstStyle/>
          <a:p>
            <a:pPr marL="0" indent="0">
              <a:buNone/>
            </a:pPr>
            <a:r>
              <a:rPr lang="en-US" sz="1100" dirty="0">
                <a:solidFill>
                  <a:srgbClr val="2D2D2D"/>
                </a:solidFill>
                <a:latin typeface="Calibri" pitchFamily="34" charset="0"/>
                <a:ea typeface="Calibri" pitchFamily="34" charset="-122"/>
                <a:cs typeface="Calibri" pitchFamily="34" charset="-120"/>
              </a:rPr>
              <a:t>Modules</a:t>
            </a:r>
            <a:endParaRPr lang="en-US" sz="1100" dirty="0"/>
          </a:p>
          <a:p>
            <a:pPr marL="0" indent="0">
              <a:buNone/>
            </a:pPr>
            <a:r>
              <a:rPr lang="en-US" sz="1100" dirty="0">
                <a:solidFill>
                  <a:srgbClr val="2D2D2D"/>
                </a:solidFill>
                <a:latin typeface="Calibri" pitchFamily="34" charset="0"/>
                <a:ea typeface="Calibri" pitchFamily="34" charset="-122"/>
                <a:cs typeface="Calibri" pitchFamily="34" charset="-120"/>
              </a:rPr>
              <a:t>mobiles</a:t>
            </a:r>
            <a:endParaRPr lang="en-US" sz="1100" dirty="0"/>
          </a:p>
        </p:txBody>
      </p:sp>
      <p:sp>
        <p:nvSpPr>
          <p:cNvPr id="32" name="Shape 30"/>
          <p:cNvSpPr/>
          <p:nvPr/>
        </p:nvSpPr>
        <p:spPr>
          <a:xfrm>
            <a:off x="5806440" y="4288536"/>
            <a:ext cx="64008" cy="676656"/>
          </a:xfrm>
          <a:prstGeom prst="rect">
            <a:avLst/>
          </a:prstGeom>
          <a:solidFill>
            <a:srgbClr val="00BF63"/>
          </a:solidFill>
          <a:ln w="12700">
            <a:solidFill>
              <a:srgbClr val="00BF63"/>
            </a:solidFill>
            <a:prstDash val="solid"/>
          </a:ln>
        </p:spPr>
        <p:txBody>
          <a:bodyPr/>
          <a:lstStyle/>
          <a:p>
            <a:endParaRPr lang="fr-FR"/>
          </a:p>
        </p:txBody>
      </p:sp>
      <p:sp>
        <p:nvSpPr>
          <p:cNvPr id="33" name="Text 31"/>
          <p:cNvSpPr/>
          <p:nvPr/>
        </p:nvSpPr>
        <p:spPr>
          <a:xfrm>
            <a:off x="6035040" y="4306824"/>
            <a:ext cx="777240" cy="640080"/>
          </a:xfrm>
          <a:prstGeom prst="rect">
            <a:avLst/>
          </a:prstGeom>
          <a:noFill/>
          <a:ln/>
        </p:spPr>
        <p:txBody>
          <a:bodyPr wrap="square" lIns="0" tIns="0" rIns="0" bIns="0" rtlCol="0" anchor="ctr"/>
          <a:lstStyle/>
          <a:p>
            <a:pPr marL="0" indent="0">
              <a:buNone/>
            </a:pPr>
            <a:r>
              <a:rPr lang="en-US" sz="3200" dirty="0">
                <a:solidFill>
                  <a:srgbClr val="00BF63"/>
                </a:solidFill>
                <a:latin typeface="Calibri" pitchFamily="34" charset="0"/>
                <a:ea typeface="Calibri" pitchFamily="34" charset="-122"/>
                <a:cs typeface="Calibri" pitchFamily="34" charset="-120"/>
              </a:rPr>
              <a:t>4</a:t>
            </a:r>
            <a:endParaRPr lang="en-US" sz="3200" dirty="0"/>
          </a:p>
        </p:txBody>
      </p:sp>
      <p:sp>
        <p:nvSpPr>
          <p:cNvPr id="34" name="Text 32"/>
          <p:cNvSpPr/>
          <p:nvPr/>
        </p:nvSpPr>
        <p:spPr>
          <a:xfrm>
            <a:off x="6876288" y="4379976"/>
            <a:ext cx="1874520" cy="457200"/>
          </a:xfrm>
          <a:prstGeom prst="rect">
            <a:avLst/>
          </a:prstGeom>
          <a:noFill/>
          <a:ln/>
        </p:spPr>
        <p:txBody>
          <a:bodyPr wrap="square" lIns="0" tIns="0" rIns="0" bIns="0" rtlCol="0" anchor="ctr"/>
          <a:lstStyle/>
          <a:p>
            <a:pPr marL="0" indent="0">
              <a:buNone/>
            </a:pPr>
            <a:r>
              <a:rPr lang="en-US" sz="1100" dirty="0">
                <a:solidFill>
                  <a:srgbClr val="2D2D2D"/>
                </a:solidFill>
                <a:latin typeface="Calibri" pitchFamily="34" charset="0"/>
                <a:ea typeface="Calibri" pitchFamily="34" charset="-122"/>
                <a:cs typeface="Calibri" pitchFamily="34" charset="-120"/>
              </a:rPr>
              <a:t>Documents</a:t>
            </a:r>
            <a:endParaRPr lang="en-US" sz="1100" dirty="0"/>
          </a:p>
          <a:p>
            <a:pPr marL="0" indent="0">
              <a:buNone/>
            </a:pPr>
            <a:r>
              <a:rPr lang="en-US" sz="1100" dirty="0">
                <a:solidFill>
                  <a:srgbClr val="2D2D2D"/>
                </a:solidFill>
                <a:latin typeface="Calibri" pitchFamily="34" charset="0"/>
                <a:ea typeface="Calibri" pitchFamily="34" charset="-122"/>
                <a:cs typeface="Calibri" pitchFamily="34" charset="-120"/>
              </a:rPr>
              <a:t>livrés</a:t>
            </a:r>
            <a:endParaRPr lang="en-US" sz="1100"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name="Slide 12">
    <p:bg>
      <p:bgPr>
        <a:solidFill>
          <a:srgbClr val="0D1B2A"/>
        </a:solidFill>
        <a:effectLst/>
      </p:bgPr>
    </p:bg>
    <p:spTree>
      <p:nvGrpSpPr>
        <p:cNvPr id="1" name=""/>
        <p:cNvGrpSpPr/>
        <p:nvPr/>
      </p:nvGrpSpPr>
      <p:grpSpPr>
        <a:xfrm>
          <a:off x="0" y="0"/>
          <a:ext cx="0" cy="0"/>
          <a:chOff x="0" y="0"/>
          <a:chExt cx="0" cy="0"/>
        </a:xfrm>
      </p:grpSpPr>
      <p:sp>
        <p:nvSpPr>
          <p:cNvPr id="2" name="Shape 0"/>
          <p:cNvSpPr/>
          <p:nvPr/>
        </p:nvSpPr>
        <p:spPr>
          <a:xfrm>
            <a:off x="0" y="0"/>
            <a:ext cx="9144000" cy="82296"/>
          </a:xfrm>
          <a:prstGeom prst="rect">
            <a:avLst/>
          </a:prstGeom>
          <a:solidFill>
            <a:srgbClr val="00BF63"/>
          </a:solidFill>
          <a:ln w="12700">
            <a:solidFill>
              <a:srgbClr val="00BF63"/>
            </a:solidFill>
            <a:prstDash val="solid"/>
          </a:ln>
        </p:spPr>
        <p:txBody>
          <a:bodyPr/>
          <a:lstStyle/>
          <a:p>
            <a:endParaRPr lang="fr-FR"/>
          </a:p>
        </p:txBody>
      </p:sp>
      <p:sp>
        <p:nvSpPr>
          <p:cNvPr id="3" name="Shape 1"/>
          <p:cNvSpPr/>
          <p:nvPr/>
        </p:nvSpPr>
        <p:spPr>
          <a:xfrm>
            <a:off x="640080" y="667512"/>
            <a:ext cx="502920" cy="82296"/>
          </a:xfrm>
          <a:prstGeom prst="rect">
            <a:avLst/>
          </a:prstGeom>
          <a:solidFill>
            <a:srgbClr val="FFDE59"/>
          </a:solidFill>
          <a:ln w="12700">
            <a:solidFill>
              <a:srgbClr val="FFDE59"/>
            </a:solidFill>
            <a:prstDash val="solid"/>
          </a:ln>
        </p:spPr>
        <p:txBody>
          <a:bodyPr/>
          <a:lstStyle/>
          <a:p>
            <a:endParaRPr lang="fr-FR"/>
          </a:p>
        </p:txBody>
      </p:sp>
      <p:sp>
        <p:nvSpPr>
          <p:cNvPr id="4" name="Text 2"/>
          <p:cNvSpPr/>
          <p:nvPr/>
        </p:nvSpPr>
        <p:spPr>
          <a:xfrm>
            <a:off x="640080" y="768096"/>
            <a:ext cx="8229600" cy="1325880"/>
          </a:xfrm>
          <a:prstGeom prst="rect">
            <a:avLst/>
          </a:prstGeom>
          <a:noFill/>
          <a:ln/>
        </p:spPr>
        <p:txBody>
          <a:bodyPr wrap="square" lIns="0" tIns="0" rIns="0" bIns="0" rtlCol="0" anchor="ctr"/>
          <a:lstStyle/>
          <a:p>
            <a:pPr marL="0" indent="0">
              <a:buNone/>
            </a:pPr>
            <a:r>
              <a:rPr lang="en-US" sz="5600" dirty="0">
                <a:solidFill>
                  <a:srgbClr val="FFFFFF"/>
                </a:solidFill>
                <a:latin typeface="Calibri" pitchFamily="34" charset="0"/>
                <a:ea typeface="Calibri" pitchFamily="34" charset="-122"/>
                <a:cs typeface="Calibri" pitchFamily="34" charset="-120"/>
              </a:rPr>
              <a:t>Merci.</a:t>
            </a:r>
            <a:endParaRPr lang="en-US" sz="5600" dirty="0"/>
          </a:p>
        </p:txBody>
      </p:sp>
      <p:sp>
        <p:nvSpPr>
          <p:cNvPr id="12" name="Text 10"/>
          <p:cNvSpPr/>
          <p:nvPr/>
        </p:nvSpPr>
        <p:spPr>
          <a:xfrm>
            <a:off x="640080" y="3931920"/>
            <a:ext cx="8229600" cy="640080"/>
          </a:xfrm>
          <a:prstGeom prst="rect">
            <a:avLst/>
          </a:prstGeom>
          <a:noFill/>
          <a:ln/>
        </p:spPr>
        <p:txBody>
          <a:bodyPr wrap="square" lIns="0" tIns="0" rIns="0" bIns="0" rtlCol="0" anchor="ctr"/>
          <a:lstStyle/>
          <a:p>
            <a:pPr marL="0" indent="0">
              <a:buNone/>
            </a:pPr>
            <a:r>
              <a:rPr lang="en-US" sz="3000" dirty="0">
                <a:solidFill>
                  <a:srgbClr val="00BF63"/>
                </a:solidFill>
                <a:latin typeface="Calibri" pitchFamily="34" charset="0"/>
                <a:ea typeface="Calibri" pitchFamily="34" charset="-122"/>
                <a:cs typeface="Calibri" pitchFamily="34" charset="-120"/>
              </a:rPr>
              <a:t>Questions ?</a:t>
            </a:r>
            <a:endParaRPr lang="en-US" sz="3000" dirty="0"/>
          </a:p>
        </p:txBody>
      </p:sp>
      <p:sp>
        <p:nvSpPr>
          <p:cNvPr id="13" name="Text 11"/>
          <p:cNvSpPr/>
          <p:nvPr/>
        </p:nvSpPr>
        <p:spPr>
          <a:xfrm>
            <a:off x="640080" y="4754880"/>
            <a:ext cx="8229600" cy="256032"/>
          </a:xfrm>
          <a:prstGeom prst="rect">
            <a:avLst/>
          </a:prstGeom>
          <a:noFill/>
          <a:ln/>
        </p:spPr>
        <p:txBody>
          <a:bodyPr wrap="square" lIns="0" tIns="0" rIns="0" bIns="0" rtlCol="0" anchor="ctr"/>
          <a:lstStyle/>
          <a:p>
            <a:pPr marL="0" indent="0">
              <a:buNone/>
            </a:pPr>
            <a:r>
              <a:rPr lang="en-US" sz="1000" dirty="0">
                <a:solidFill>
                  <a:srgbClr val="374151"/>
                </a:solidFill>
                <a:latin typeface="Calibri" pitchFamily="34" charset="0"/>
                <a:ea typeface="Calibri" pitchFamily="34" charset="-122"/>
                <a:cs typeface="Calibri" pitchFamily="34" charset="-120"/>
              </a:rPr>
              <a:t>CESIZen  ·  CDA CESI BLOC 2  ·  Sam DEPARDIEU  ·  Mai 2026</a:t>
            </a:r>
            <a:endParaRPr lang="en-US" sz="1000" dirty="0"/>
          </a:p>
        </p:txBody>
      </p:sp>
      <p:sp>
        <p:nvSpPr>
          <p:cNvPr id="14" name="Shape 3">
            <a:extLst>
              <a:ext uri="{FF2B5EF4-FFF2-40B4-BE49-F238E27FC236}">
                <a16:creationId xmlns:a16="http://schemas.microsoft.com/office/drawing/2014/main" id="{218B5D7F-2EE8-330F-957E-2859A56BF892}"/>
              </a:ext>
            </a:extLst>
          </p:cNvPr>
          <p:cNvSpPr/>
          <p:nvPr/>
        </p:nvSpPr>
        <p:spPr>
          <a:xfrm>
            <a:off x="640080" y="2194560"/>
            <a:ext cx="7863840" cy="18288"/>
          </a:xfrm>
          <a:prstGeom prst="rect">
            <a:avLst/>
          </a:prstGeom>
          <a:solidFill>
            <a:srgbClr val="374151"/>
          </a:solidFill>
          <a:ln w="12700">
            <a:solidFill>
              <a:srgbClr val="374151"/>
            </a:solidFill>
            <a:prstDash val="solid"/>
          </a:ln>
        </p:spPr>
        <p:txBody>
          <a:bodyPr/>
          <a:lstStyle/>
          <a:p>
            <a:endParaRPr lang="fr-F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name="Slide 2">
    <p:bg>
      <p:bgPr>
        <a:solidFill>
          <a:srgbClr val="F7F7F2"/>
        </a:solidFill>
        <a:effectLst/>
      </p:bgPr>
    </p:bg>
    <p:spTree>
      <p:nvGrpSpPr>
        <p:cNvPr id="1" name=""/>
        <p:cNvGrpSpPr/>
        <p:nvPr/>
      </p:nvGrpSpPr>
      <p:grpSpPr>
        <a:xfrm>
          <a:off x="0" y="0"/>
          <a:ext cx="0" cy="0"/>
          <a:chOff x="0" y="0"/>
          <a:chExt cx="0" cy="0"/>
        </a:xfrm>
      </p:grpSpPr>
      <p:sp>
        <p:nvSpPr>
          <p:cNvPr id="2" name="Shape 0"/>
          <p:cNvSpPr/>
          <p:nvPr/>
        </p:nvSpPr>
        <p:spPr>
          <a:xfrm>
            <a:off x="0" y="0"/>
            <a:ext cx="9144000" cy="82296"/>
          </a:xfrm>
          <a:prstGeom prst="rect">
            <a:avLst/>
          </a:prstGeom>
          <a:solidFill>
            <a:srgbClr val="00BF63"/>
          </a:solidFill>
          <a:ln w="12700">
            <a:solidFill>
              <a:srgbClr val="00BF63"/>
            </a:solidFill>
            <a:prstDash val="solid"/>
          </a:ln>
        </p:spPr>
        <p:txBody>
          <a:bodyPr/>
          <a:lstStyle/>
          <a:p>
            <a:endParaRPr lang="fr-FR"/>
          </a:p>
        </p:txBody>
      </p:sp>
      <p:sp>
        <p:nvSpPr>
          <p:cNvPr id="3" name="Shape 1"/>
          <p:cNvSpPr/>
          <p:nvPr/>
        </p:nvSpPr>
        <p:spPr>
          <a:xfrm>
            <a:off x="594360" y="338328"/>
            <a:ext cx="502920" cy="82296"/>
          </a:xfrm>
          <a:prstGeom prst="rect">
            <a:avLst/>
          </a:prstGeom>
          <a:solidFill>
            <a:srgbClr val="FFDE59"/>
          </a:solidFill>
          <a:ln w="12700">
            <a:solidFill>
              <a:srgbClr val="FFDE59"/>
            </a:solidFill>
            <a:prstDash val="solid"/>
          </a:ln>
        </p:spPr>
        <p:txBody>
          <a:bodyPr/>
          <a:lstStyle/>
          <a:p>
            <a:endParaRPr lang="fr-FR"/>
          </a:p>
        </p:txBody>
      </p:sp>
      <p:sp>
        <p:nvSpPr>
          <p:cNvPr id="4" name="Text 2"/>
          <p:cNvSpPr/>
          <p:nvPr/>
        </p:nvSpPr>
        <p:spPr>
          <a:xfrm>
            <a:off x="594360" y="429768"/>
            <a:ext cx="7315200" cy="804672"/>
          </a:xfrm>
          <a:prstGeom prst="rect">
            <a:avLst/>
          </a:prstGeom>
          <a:noFill/>
          <a:ln/>
        </p:spPr>
        <p:txBody>
          <a:bodyPr wrap="square" lIns="0" tIns="0" rIns="0" bIns="0" rtlCol="0" anchor="ctr"/>
          <a:lstStyle/>
          <a:p>
            <a:pPr marL="0" indent="0">
              <a:buNone/>
            </a:pPr>
            <a:r>
              <a:rPr lang="en-US" sz="3400" dirty="0">
                <a:solidFill>
                  <a:srgbClr val="0D1B2A"/>
                </a:solidFill>
                <a:latin typeface="Calibri" pitchFamily="34" charset="0"/>
                <a:ea typeface="Calibri" pitchFamily="34" charset="-122"/>
                <a:cs typeface="Calibri" pitchFamily="34" charset="-120"/>
              </a:rPr>
              <a:t>SOMMAIRE</a:t>
            </a:r>
            <a:endParaRPr lang="en-US" sz="3400" dirty="0"/>
          </a:p>
        </p:txBody>
      </p:sp>
      <p:sp>
        <p:nvSpPr>
          <p:cNvPr id="5" name="Shape 3"/>
          <p:cNvSpPr/>
          <p:nvPr/>
        </p:nvSpPr>
        <p:spPr>
          <a:xfrm>
            <a:off x="594360" y="1261872"/>
            <a:ext cx="8046720" cy="18288"/>
          </a:xfrm>
          <a:prstGeom prst="rect">
            <a:avLst/>
          </a:prstGeom>
          <a:solidFill>
            <a:srgbClr val="E5E7EB"/>
          </a:solidFill>
          <a:ln w="12700">
            <a:solidFill>
              <a:srgbClr val="E5E7EB"/>
            </a:solidFill>
            <a:prstDash val="solid"/>
          </a:ln>
        </p:spPr>
        <p:txBody>
          <a:bodyPr/>
          <a:lstStyle/>
          <a:p>
            <a:endParaRPr lang="fr-FR"/>
          </a:p>
        </p:txBody>
      </p:sp>
      <p:sp>
        <p:nvSpPr>
          <p:cNvPr id="6" name="Text 4"/>
          <p:cNvSpPr/>
          <p:nvPr/>
        </p:nvSpPr>
        <p:spPr>
          <a:xfrm>
            <a:off x="594360" y="1371600"/>
            <a:ext cx="594360" cy="347472"/>
          </a:xfrm>
          <a:prstGeom prst="rect">
            <a:avLst/>
          </a:prstGeom>
          <a:noFill/>
          <a:ln/>
        </p:spPr>
        <p:txBody>
          <a:bodyPr wrap="square" lIns="0" tIns="0" rIns="0" bIns="0" rtlCol="0" anchor="ctr"/>
          <a:lstStyle/>
          <a:p>
            <a:pPr marL="0" indent="0">
              <a:buNone/>
            </a:pPr>
            <a:r>
              <a:rPr lang="en-US" sz="1600" dirty="0">
                <a:solidFill>
                  <a:srgbClr val="00BF63"/>
                </a:solidFill>
                <a:latin typeface="Calibri" pitchFamily="34" charset="0"/>
                <a:ea typeface="Calibri" pitchFamily="34" charset="-122"/>
                <a:cs typeface="Calibri" pitchFamily="34" charset="-120"/>
              </a:rPr>
              <a:t>01</a:t>
            </a:r>
            <a:endParaRPr lang="en-US" sz="1600" dirty="0"/>
          </a:p>
        </p:txBody>
      </p:sp>
      <p:sp>
        <p:nvSpPr>
          <p:cNvPr id="7" name="Text 5"/>
          <p:cNvSpPr/>
          <p:nvPr/>
        </p:nvSpPr>
        <p:spPr>
          <a:xfrm>
            <a:off x="1261872" y="1399032"/>
            <a:ext cx="4572000" cy="329184"/>
          </a:xfrm>
          <a:prstGeom prst="rect">
            <a:avLst/>
          </a:prstGeom>
          <a:noFill/>
          <a:ln/>
        </p:spPr>
        <p:txBody>
          <a:bodyPr wrap="square" lIns="0" tIns="0" rIns="0" bIns="0" rtlCol="0" anchor="ctr"/>
          <a:lstStyle/>
          <a:p>
            <a:pPr marL="0" indent="0">
              <a:buNone/>
            </a:pPr>
            <a:r>
              <a:rPr lang="en-US" sz="1350" dirty="0">
                <a:solidFill>
                  <a:srgbClr val="2D2D2D"/>
                </a:solidFill>
                <a:latin typeface="Calibri" pitchFamily="34" charset="0"/>
                <a:ea typeface="Calibri" pitchFamily="34" charset="-122"/>
                <a:cs typeface="Calibri" pitchFamily="34" charset="-120"/>
              </a:rPr>
              <a:t>Contexte &amp; objectifs</a:t>
            </a:r>
            <a:endParaRPr lang="en-US" sz="1350" dirty="0"/>
          </a:p>
        </p:txBody>
      </p:sp>
      <p:sp>
        <p:nvSpPr>
          <p:cNvPr id="8" name="Text 6"/>
          <p:cNvSpPr/>
          <p:nvPr/>
        </p:nvSpPr>
        <p:spPr>
          <a:xfrm>
            <a:off x="594360" y="1783080"/>
            <a:ext cx="594360" cy="347472"/>
          </a:xfrm>
          <a:prstGeom prst="rect">
            <a:avLst/>
          </a:prstGeom>
          <a:noFill/>
          <a:ln/>
        </p:spPr>
        <p:txBody>
          <a:bodyPr wrap="square" lIns="0" tIns="0" rIns="0" bIns="0" rtlCol="0" anchor="ctr"/>
          <a:lstStyle/>
          <a:p>
            <a:pPr marL="0" indent="0">
              <a:buNone/>
            </a:pPr>
            <a:r>
              <a:rPr lang="en-US" sz="1600" dirty="0">
                <a:solidFill>
                  <a:srgbClr val="00BF63"/>
                </a:solidFill>
                <a:latin typeface="Calibri" pitchFamily="34" charset="0"/>
                <a:ea typeface="Calibri" pitchFamily="34" charset="-122"/>
                <a:cs typeface="Calibri" pitchFamily="34" charset="-120"/>
              </a:rPr>
              <a:t>02</a:t>
            </a:r>
            <a:endParaRPr lang="en-US" sz="1600" dirty="0"/>
          </a:p>
        </p:txBody>
      </p:sp>
      <p:sp>
        <p:nvSpPr>
          <p:cNvPr id="9" name="Text 7"/>
          <p:cNvSpPr/>
          <p:nvPr/>
        </p:nvSpPr>
        <p:spPr>
          <a:xfrm>
            <a:off x="1261872" y="1810512"/>
            <a:ext cx="4572000" cy="329184"/>
          </a:xfrm>
          <a:prstGeom prst="rect">
            <a:avLst/>
          </a:prstGeom>
          <a:noFill/>
          <a:ln/>
        </p:spPr>
        <p:txBody>
          <a:bodyPr wrap="square" lIns="0" tIns="0" rIns="0" bIns="0" rtlCol="0" anchor="ctr"/>
          <a:lstStyle/>
          <a:p>
            <a:pPr marL="0" indent="0">
              <a:buNone/>
            </a:pPr>
            <a:r>
              <a:rPr lang="en-US" sz="1350" dirty="0">
                <a:solidFill>
                  <a:srgbClr val="2D2D2D"/>
                </a:solidFill>
                <a:latin typeface="Calibri" pitchFamily="34" charset="0"/>
                <a:ea typeface="Calibri" pitchFamily="34" charset="-122"/>
                <a:cs typeface="Calibri" pitchFamily="34" charset="-120"/>
              </a:rPr>
              <a:t>L'écosystème CESIZen</a:t>
            </a:r>
            <a:endParaRPr lang="en-US" sz="1350" dirty="0"/>
          </a:p>
        </p:txBody>
      </p:sp>
      <p:sp>
        <p:nvSpPr>
          <p:cNvPr id="10" name="Text 8"/>
          <p:cNvSpPr/>
          <p:nvPr/>
        </p:nvSpPr>
        <p:spPr>
          <a:xfrm>
            <a:off x="594360" y="2194560"/>
            <a:ext cx="594360" cy="347472"/>
          </a:xfrm>
          <a:prstGeom prst="rect">
            <a:avLst/>
          </a:prstGeom>
          <a:noFill/>
          <a:ln/>
        </p:spPr>
        <p:txBody>
          <a:bodyPr wrap="square" lIns="0" tIns="0" rIns="0" bIns="0" rtlCol="0" anchor="ctr"/>
          <a:lstStyle/>
          <a:p>
            <a:pPr marL="0" indent="0">
              <a:buNone/>
            </a:pPr>
            <a:r>
              <a:rPr lang="en-US" sz="1600" dirty="0">
                <a:solidFill>
                  <a:srgbClr val="00BF63"/>
                </a:solidFill>
                <a:latin typeface="Calibri" pitchFamily="34" charset="0"/>
                <a:ea typeface="Calibri" pitchFamily="34" charset="-122"/>
                <a:cs typeface="Calibri" pitchFamily="34" charset="-120"/>
              </a:rPr>
              <a:t>03</a:t>
            </a:r>
            <a:endParaRPr lang="en-US" sz="1600" dirty="0"/>
          </a:p>
        </p:txBody>
      </p:sp>
      <p:sp>
        <p:nvSpPr>
          <p:cNvPr id="11" name="Text 9"/>
          <p:cNvSpPr/>
          <p:nvPr/>
        </p:nvSpPr>
        <p:spPr>
          <a:xfrm>
            <a:off x="1261872" y="2221992"/>
            <a:ext cx="4572000" cy="329184"/>
          </a:xfrm>
          <a:prstGeom prst="rect">
            <a:avLst/>
          </a:prstGeom>
          <a:noFill/>
          <a:ln/>
        </p:spPr>
        <p:txBody>
          <a:bodyPr wrap="square" lIns="0" tIns="0" rIns="0" bIns="0" rtlCol="0" anchor="ctr"/>
          <a:lstStyle/>
          <a:p>
            <a:pPr marL="0" indent="0">
              <a:buNone/>
            </a:pPr>
            <a:r>
              <a:rPr lang="en-US" sz="1350" dirty="0">
                <a:solidFill>
                  <a:srgbClr val="2D2D2D"/>
                </a:solidFill>
                <a:latin typeface="Calibri" pitchFamily="34" charset="0"/>
                <a:ea typeface="Calibri" pitchFamily="34" charset="-122"/>
                <a:cs typeface="Calibri" pitchFamily="34" charset="-120"/>
              </a:rPr>
              <a:t>Plateforme WEB (Laravel 12)</a:t>
            </a:r>
            <a:endParaRPr lang="en-US" sz="1350" dirty="0"/>
          </a:p>
        </p:txBody>
      </p:sp>
      <p:sp>
        <p:nvSpPr>
          <p:cNvPr id="12" name="Text 10"/>
          <p:cNvSpPr/>
          <p:nvPr/>
        </p:nvSpPr>
        <p:spPr>
          <a:xfrm>
            <a:off x="594360" y="2606040"/>
            <a:ext cx="594360" cy="347472"/>
          </a:xfrm>
          <a:prstGeom prst="rect">
            <a:avLst/>
          </a:prstGeom>
          <a:noFill/>
          <a:ln/>
        </p:spPr>
        <p:txBody>
          <a:bodyPr wrap="square" lIns="0" tIns="0" rIns="0" bIns="0" rtlCol="0" anchor="ctr"/>
          <a:lstStyle/>
          <a:p>
            <a:pPr marL="0" indent="0">
              <a:buNone/>
            </a:pPr>
            <a:r>
              <a:rPr lang="en-US" sz="1600" dirty="0">
                <a:solidFill>
                  <a:srgbClr val="00BF63"/>
                </a:solidFill>
                <a:latin typeface="Calibri" pitchFamily="34" charset="0"/>
                <a:ea typeface="Calibri" pitchFamily="34" charset="-122"/>
                <a:cs typeface="Calibri" pitchFamily="34" charset="-120"/>
              </a:rPr>
              <a:t>04</a:t>
            </a:r>
            <a:endParaRPr lang="en-US" sz="1600" dirty="0"/>
          </a:p>
        </p:txBody>
      </p:sp>
      <p:sp>
        <p:nvSpPr>
          <p:cNvPr id="13" name="Text 11"/>
          <p:cNvSpPr/>
          <p:nvPr/>
        </p:nvSpPr>
        <p:spPr>
          <a:xfrm>
            <a:off x="1261872" y="2633472"/>
            <a:ext cx="4572000" cy="329184"/>
          </a:xfrm>
          <a:prstGeom prst="rect">
            <a:avLst/>
          </a:prstGeom>
          <a:noFill/>
          <a:ln/>
        </p:spPr>
        <p:txBody>
          <a:bodyPr wrap="square" lIns="0" tIns="0" rIns="0" bIns="0" rtlCol="0" anchor="ctr"/>
          <a:lstStyle/>
          <a:p>
            <a:pPr marL="0" indent="0">
              <a:buNone/>
            </a:pPr>
            <a:r>
              <a:rPr lang="en-US" sz="1350" dirty="0">
                <a:solidFill>
                  <a:srgbClr val="2D2D2D"/>
                </a:solidFill>
                <a:latin typeface="Calibri" pitchFamily="34" charset="0"/>
                <a:ea typeface="Calibri" pitchFamily="34" charset="-122"/>
                <a:cs typeface="Calibri" pitchFamily="34" charset="-120"/>
              </a:rPr>
              <a:t>Application Mobile (Flutter)</a:t>
            </a:r>
            <a:endParaRPr lang="en-US" sz="1350" dirty="0"/>
          </a:p>
        </p:txBody>
      </p:sp>
      <p:sp>
        <p:nvSpPr>
          <p:cNvPr id="14" name="Text 12"/>
          <p:cNvSpPr/>
          <p:nvPr/>
        </p:nvSpPr>
        <p:spPr>
          <a:xfrm>
            <a:off x="594360" y="3017520"/>
            <a:ext cx="594360" cy="347472"/>
          </a:xfrm>
          <a:prstGeom prst="rect">
            <a:avLst/>
          </a:prstGeom>
          <a:noFill/>
          <a:ln/>
        </p:spPr>
        <p:txBody>
          <a:bodyPr wrap="square" lIns="0" tIns="0" rIns="0" bIns="0" rtlCol="0" anchor="ctr"/>
          <a:lstStyle/>
          <a:p>
            <a:pPr marL="0" indent="0">
              <a:buNone/>
            </a:pPr>
            <a:r>
              <a:rPr lang="en-US" sz="1600" dirty="0">
                <a:solidFill>
                  <a:srgbClr val="00BF63"/>
                </a:solidFill>
                <a:latin typeface="Calibri" pitchFamily="34" charset="0"/>
                <a:ea typeface="Calibri" pitchFamily="34" charset="-122"/>
                <a:cs typeface="Calibri" pitchFamily="34" charset="-120"/>
              </a:rPr>
              <a:t>05</a:t>
            </a:r>
            <a:endParaRPr lang="en-US" sz="1600" dirty="0"/>
          </a:p>
        </p:txBody>
      </p:sp>
      <p:sp>
        <p:nvSpPr>
          <p:cNvPr id="15" name="Text 13"/>
          <p:cNvSpPr/>
          <p:nvPr/>
        </p:nvSpPr>
        <p:spPr>
          <a:xfrm>
            <a:off x="1261872" y="3044952"/>
            <a:ext cx="4572000" cy="329184"/>
          </a:xfrm>
          <a:prstGeom prst="rect">
            <a:avLst/>
          </a:prstGeom>
          <a:noFill/>
          <a:ln/>
        </p:spPr>
        <p:txBody>
          <a:bodyPr wrap="square" lIns="0" tIns="0" rIns="0" bIns="0" rtlCol="0" anchor="ctr"/>
          <a:lstStyle/>
          <a:p>
            <a:pPr marL="0" indent="0">
              <a:buNone/>
            </a:pPr>
            <a:r>
              <a:rPr lang="en-US" sz="1350" dirty="0">
                <a:solidFill>
                  <a:srgbClr val="2D2D2D"/>
                </a:solidFill>
                <a:latin typeface="Calibri" pitchFamily="34" charset="0"/>
                <a:ea typeface="Calibri" pitchFamily="34" charset="-122"/>
                <a:cs typeface="Calibri" pitchFamily="34" charset="-120"/>
              </a:rPr>
              <a:t>Architecture technique</a:t>
            </a:r>
            <a:endParaRPr lang="en-US" sz="1350" dirty="0"/>
          </a:p>
        </p:txBody>
      </p:sp>
      <p:sp>
        <p:nvSpPr>
          <p:cNvPr id="16" name="Text 14"/>
          <p:cNvSpPr/>
          <p:nvPr/>
        </p:nvSpPr>
        <p:spPr>
          <a:xfrm>
            <a:off x="594360" y="3429000"/>
            <a:ext cx="594360" cy="347472"/>
          </a:xfrm>
          <a:prstGeom prst="rect">
            <a:avLst/>
          </a:prstGeom>
          <a:noFill/>
          <a:ln/>
        </p:spPr>
        <p:txBody>
          <a:bodyPr wrap="square" lIns="0" tIns="0" rIns="0" bIns="0" rtlCol="0" anchor="ctr"/>
          <a:lstStyle/>
          <a:p>
            <a:pPr marL="0" indent="0">
              <a:buNone/>
            </a:pPr>
            <a:r>
              <a:rPr lang="en-US" sz="1600" dirty="0">
                <a:solidFill>
                  <a:srgbClr val="00BF63"/>
                </a:solidFill>
                <a:latin typeface="Calibri" pitchFamily="34" charset="0"/>
                <a:ea typeface="Calibri" pitchFamily="34" charset="-122"/>
                <a:cs typeface="Calibri" pitchFamily="34" charset="-120"/>
              </a:rPr>
              <a:t>06</a:t>
            </a:r>
            <a:endParaRPr lang="en-US" sz="1600" dirty="0"/>
          </a:p>
        </p:txBody>
      </p:sp>
      <p:sp>
        <p:nvSpPr>
          <p:cNvPr id="17" name="Text 15"/>
          <p:cNvSpPr/>
          <p:nvPr/>
        </p:nvSpPr>
        <p:spPr>
          <a:xfrm>
            <a:off x="1261872" y="3456432"/>
            <a:ext cx="4572000" cy="329184"/>
          </a:xfrm>
          <a:prstGeom prst="rect">
            <a:avLst/>
          </a:prstGeom>
          <a:noFill/>
          <a:ln/>
        </p:spPr>
        <p:txBody>
          <a:bodyPr wrap="square" lIns="0" tIns="0" rIns="0" bIns="0" rtlCol="0" anchor="ctr"/>
          <a:lstStyle/>
          <a:p>
            <a:pPr marL="0" indent="0">
              <a:buNone/>
            </a:pPr>
            <a:r>
              <a:rPr lang="en-US" sz="1350" dirty="0">
                <a:solidFill>
                  <a:srgbClr val="2D2D2D"/>
                </a:solidFill>
                <a:latin typeface="Calibri" pitchFamily="34" charset="0"/>
                <a:ea typeface="Calibri" pitchFamily="34" charset="-122"/>
                <a:cs typeface="Calibri" pitchFamily="34" charset="-120"/>
              </a:rPr>
              <a:t>Modèle de données</a:t>
            </a:r>
            <a:endParaRPr lang="en-US" sz="1350" dirty="0"/>
          </a:p>
        </p:txBody>
      </p:sp>
      <p:sp>
        <p:nvSpPr>
          <p:cNvPr id="18" name="Text 16"/>
          <p:cNvSpPr/>
          <p:nvPr/>
        </p:nvSpPr>
        <p:spPr>
          <a:xfrm>
            <a:off x="594360" y="3840480"/>
            <a:ext cx="594360" cy="347472"/>
          </a:xfrm>
          <a:prstGeom prst="rect">
            <a:avLst/>
          </a:prstGeom>
          <a:noFill/>
          <a:ln/>
        </p:spPr>
        <p:txBody>
          <a:bodyPr wrap="square" lIns="0" tIns="0" rIns="0" bIns="0" rtlCol="0" anchor="ctr"/>
          <a:lstStyle/>
          <a:p>
            <a:pPr marL="0" indent="0">
              <a:buNone/>
            </a:pPr>
            <a:r>
              <a:rPr lang="en-US" sz="1600" dirty="0">
                <a:solidFill>
                  <a:srgbClr val="00BF63"/>
                </a:solidFill>
                <a:latin typeface="Calibri" pitchFamily="34" charset="0"/>
                <a:ea typeface="Calibri" pitchFamily="34" charset="-122"/>
                <a:cs typeface="Calibri" pitchFamily="34" charset="-120"/>
              </a:rPr>
              <a:t>07</a:t>
            </a:r>
            <a:endParaRPr lang="en-US" sz="1600" dirty="0"/>
          </a:p>
        </p:txBody>
      </p:sp>
      <p:sp>
        <p:nvSpPr>
          <p:cNvPr id="19" name="Text 17"/>
          <p:cNvSpPr/>
          <p:nvPr/>
        </p:nvSpPr>
        <p:spPr>
          <a:xfrm>
            <a:off x="1261872" y="3867912"/>
            <a:ext cx="4572000" cy="329184"/>
          </a:xfrm>
          <a:prstGeom prst="rect">
            <a:avLst/>
          </a:prstGeom>
          <a:noFill/>
          <a:ln/>
        </p:spPr>
        <p:txBody>
          <a:bodyPr wrap="square" lIns="0" tIns="0" rIns="0" bIns="0" rtlCol="0" anchor="ctr"/>
          <a:lstStyle/>
          <a:p>
            <a:pPr marL="0" indent="0">
              <a:buNone/>
            </a:pPr>
            <a:r>
              <a:rPr lang="en-US" sz="1350" dirty="0">
                <a:solidFill>
                  <a:srgbClr val="2D2D2D"/>
                </a:solidFill>
                <a:latin typeface="Calibri" pitchFamily="34" charset="0"/>
                <a:ea typeface="Calibri" pitchFamily="34" charset="-122"/>
                <a:cs typeface="Calibri" pitchFamily="34" charset="-120"/>
              </a:rPr>
              <a:t>Tests, sécurité &amp; validation</a:t>
            </a:r>
            <a:endParaRPr lang="en-US" sz="1350" dirty="0"/>
          </a:p>
        </p:txBody>
      </p:sp>
      <p:sp>
        <p:nvSpPr>
          <p:cNvPr id="20" name="Text 18"/>
          <p:cNvSpPr/>
          <p:nvPr/>
        </p:nvSpPr>
        <p:spPr>
          <a:xfrm>
            <a:off x="594360" y="4251960"/>
            <a:ext cx="594360" cy="347472"/>
          </a:xfrm>
          <a:prstGeom prst="rect">
            <a:avLst/>
          </a:prstGeom>
          <a:noFill/>
          <a:ln/>
        </p:spPr>
        <p:txBody>
          <a:bodyPr wrap="square" lIns="0" tIns="0" rIns="0" bIns="0" rtlCol="0" anchor="ctr"/>
          <a:lstStyle/>
          <a:p>
            <a:pPr marL="0" indent="0">
              <a:buNone/>
            </a:pPr>
            <a:r>
              <a:rPr lang="en-US" sz="1600" dirty="0">
                <a:solidFill>
                  <a:srgbClr val="00BF63"/>
                </a:solidFill>
                <a:latin typeface="Calibri" pitchFamily="34" charset="0"/>
                <a:ea typeface="Calibri" pitchFamily="34" charset="-122"/>
                <a:cs typeface="Calibri" pitchFamily="34" charset="-120"/>
              </a:rPr>
              <a:t>08</a:t>
            </a:r>
            <a:endParaRPr lang="en-US" sz="1600" dirty="0"/>
          </a:p>
        </p:txBody>
      </p:sp>
      <p:sp>
        <p:nvSpPr>
          <p:cNvPr id="21" name="Text 19"/>
          <p:cNvSpPr/>
          <p:nvPr/>
        </p:nvSpPr>
        <p:spPr>
          <a:xfrm>
            <a:off x="1261872" y="4279392"/>
            <a:ext cx="4572000" cy="329184"/>
          </a:xfrm>
          <a:prstGeom prst="rect">
            <a:avLst/>
          </a:prstGeom>
          <a:noFill/>
          <a:ln/>
        </p:spPr>
        <p:txBody>
          <a:bodyPr wrap="square" lIns="0" tIns="0" rIns="0" bIns="0" rtlCol="0" anchor="ctr"/>
          <a:lstStyle/>
          <a:p>
            <a:pPr marL="0" indent="0">
              <a:buNone/>
            </a:pPr>
            <a:r>
              <a:rPr lang="en-US" sz="1350" dirty="0">
                <a:solidFill>
                  <a:srgbClr val="2D2D2D"/>
                </a:solidFill>
                <a:latin typeface="Calibri" pitchFamily="34" charset="0"/>
                <a:ea typeface="Calibri" pitchFamily="34" charset="-122"/>
                <a:cs typeface="Calibri" pitchFamily="34" charset="-120"/>
              </a:rPr>
              <a:t>Surprise</a:t>
            </a:r>
            <a:endParaRPr lang="en-US" sz="1350" dirty="0"/>
          </a:p>
        </p:txBody>
      </p:sp>
      <p:sp>
        <p:nvSpPr>
          <p:cNvPr id="22" name="Text 20"/>
          <p:cNvSpPr/>
          <p:nvPr/>
        </p:nvSpPr>
        <p:spPr>
          <a:xfrm>
            <a:off x="594360" y="4663440"/>
            <a:ext cx="594360" cy="347472"/>
          </a:xfrm>
          <a:prstGeom prst="rect">
            <a:avLst/>
          </a:prstGeom>
          <a:noFill/>
          <a:ln/>
        </p:spPr>
        <p:txBody>
          <a:bodyPr wrap="square" lIns="0" tIns="0" rIns="0" bIns="0" rtlCol="0" anchor="ctr"/>
          <a:lstStyle/>
          <a:p>
            <a:pPr marL="0" indent="0">
              <a:buNone/>
            </a:pPr>
            <a:r>
              <a:rPr lang="en-US" sz="1600" dirty="0">
                <a:solidFill>
                  <a:srgbClr val="00BF63"/>
                </a:solidFill>
                <a:latin typeface="Calibri" pitchFamily="34" charset="0"/>
                <a:ea typeface="Calibri" pitchFamily="34" charset="-122"/>
                <a:cs typeface="Calibri" pitchFamily="34" charset="-120"/>
              </a:rPr>
              <a:t>09</a:t>
            </a:r>
            <a:endParaRPr lang="en-US" sz="1600" dirty="0"/>
          </a:p>
        </p:txBody>
      </p:sp>
      <p:sp>
        <p:nvSpPr>
          <p:cNvPr id="23" name="Text 21"/>
          <p:cNvSpPr/>
          <p:nvPr/>
        </p:nvSpPr>
        <p:spPr>
          <a:xfrm>
            <a:off x="1261872" y="4690872"/>
            <a:ext cx="4572000" cy="329184"/>
          </a:xfrm>
          <a:prstGeom prst="rect">
            <a:avLst/>
          </a:prstGeom>
          <a:noFill/>
          <a:ln/>
        </p:spPr>
        <p:txBody>
          <a:bodyPr wrap="square" lIns="0" tIns="0" rIns="0" bIns="0" rtlCol="0" anchor="ctr"/>
          <a:lstStyle/>
          <a:p>
            <a:pPr marL="0" indent="0">
              <a:buNone/>
            </a:pPr>
            <a:r>
              <a:rPr lang="en-US" sz="1350" dirty="0">
                <a:solidFill>
                  <a:srgbClr val="2D2D2D"/>
                </a:solidFill>
                <a:latin typeface="Calibri" pitchFamily="34" charset="0"/>
                <a:ea typeface="Calibri" pitchFamily="34" charset="-122"/>
                <a:cs typeface="Calibri" pitchFamily="34" charset="-120"/>
              </a:rPr>
              <a:t>Bilan &amp; livrables</a:t>
            </a:r>
            <a:endParaRPr lang="en-US" sz="1350"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name="Slide 3">
    <p:bg>
      <p:bgPr>
        <a:solidFill>
          <a:srgbClr val="F7F7F2"/>
        </a:solidFill>
        <a:effectLst/>
      </p:bgPr>
    </p:bg>
    <p:spTree>
      <p:nvGrpSpPr>
        <p:cNvPr id="1" name=""/>
        <p:cNvGrpSpPr/>
        <p:nvPr/>
      </p:nvGrpSpPr>
      <p:grpSpPr>
        <a:xfrm>
          <a:off x="0" y="0"/>
          <a:ext cx="0" cy="0"/>
          <a:chOff x="0" y="0"/>
          <a:chExt cx="0" cy="0"/>
        </a:xfrm>
      </p:grpSpPr>
      <p:sp>
        <p:nvSpPr>
          <p:cNvPr id="2" name="Shape 0"/>
          <p:cNvSpPr/>
          <p:nvPr/>
        </p:nvSpPr>
        <p:spPr>
          <a:xfrm>
            <a:off x="0" y="0"/>
            <a:ext cx="9144000" cy="82296"/>
          </a:xfrm>
          <a:prstGeom prst="rect">
            <a:avLst/>
          </a:prstGeom>
          <a:solidFill>
            <a:srgbClr val="00BF63"/>
          </a:solidFill>
          <a:ln w="12700">
            <a:solidFill>
              <a:srgbClr val="00BF63"/>
            </a:solidFill>
            <a:prstDash val="solid"/>
          </a:ln>
        </p:spPr>
        <p:txBody>
          <a:bodyPr/>
          <a:lstStyle/>
          <a:p>
            <a:endParaRPr lang="fr-FR"/>
          </a:p>
        </p:txBody>
      </p:sp>
      <p:sp>
        <p:nvSpPr>
          <p:cNvPr id="3" name="Text 1"/>
          <p:cNvSpPr/>
          <p:nvPr/>
        </p:nvSpPr>
        <p:spPr>
          <a:xfrm>
            <a:off x="8229600" y="100584"/>
            <a:ext cx="749808" cy="347472"/>
          </a:xfrm>
          <a:prstGeom prst="rect">
            <a:avLst/>
          </a:prstGeom>
          <a:noFill/>
          <a:ln/>
        </p:spPr>
        <p:txBody>
          <a:bodyPr wrap="square" lIns="0" tIns="0" rIns="0" bIns="0" rtlCol="0" anchor="ctr"/>
          <a:lstStyle/>
          <a:p>
            <a:pPr marL="0" indent="0" algn="r">
              <a:buNone/>
            </a:pPr>
            <a:r>
              <a:rPr lang="en-US" sz="1400" b="1" dirty="0">
                <a:solidFill>
                  <a:srgbClr val="00BF63"/>
                </a:solidFill>
                <a:latin typeface="Calibri" pitchFamily="34" charset="0"/>
                <a:ea typeface="Calibri" pitchFamily="34" charset="-122"/>
                <a:cs typeface="Calibri" pitchFamily="34" charset="-120"/>
              </a:rPr>
              <a:t>03</a:t>
            </a:r>
            <a:endParaRPr lang="en-US" sz="1400" dirty="0"/>
          </a:p>
        </p:txBody>
      </p:sp>
      <p:sp>
        <p:nvSpPr>
          <p:cNvPr id="4" name="Text 2"/>
          <p:cNvSpPr/>
          <p:nvPr/>
        </p:nvSpPr>
        <p:spPr>
          <a:xfrm>
            <a:off x="594360" y="118872"/>
            <a:ext cx="6400800" cy="237744"/>
          </a:xfrm>
          <a:prstGeom prst="rect">
            <a:avLst/>
          </a:prstGeom>
          <a:noFill/>
          <a:ln/>
        </p:spPr>
        <p:txBody>
          <a:bodyPr wrap="square" lIns="0" tIns="0" rIns="0" bIns="0" rtlCol="0" anchor="ctr"/>
          <a:lstStyle/>
          <a:p>
            <a:pPr marL="0" indent="0">
              <a:buNone/>
            </a:pPr>
            <a:r>
              <a:rPr lang="en-US" sz="900" kern="0" spc="200" dirty="0">
                <a:solidFill>
                  <a:srgbClr val="6B7280"/>
                </a:solidFill>
                <a:latin typeface="Calibri" pitchFamily="34" charset="0"/>
                <a:ea typeface="Calibri" pitchFamily="34" charset="-122"/>
                <a:cs typeface="Calibri" pitchFamily="34" charset="-120"/>
              </a:rPr>
              <a:t>CONTEXTE DU PROJET</a:t>
            </a:r>
            <a:endParaRPr lang="en-US" sz="900" dirty="0"/>
          </a:p>
        </p:txBody>
      </p:sp>
      <p:sp>
        <p:nvSpPr>
          <p:cNvPr id="5" name="Shape 3"/>
          <p:cNvSpPr/>
          <p:nvPr/>
        </p:nvSpPr>
        <p:spPr>
          <a:xfrm>
            <a:off x="594360" y="402336"/>
            <a:ext cx="502920" cy="64008"/>
          </a:xfrm>
          <a:prstGeom prst="rect">
            <a:avLst/>
          </a:prstGeom>
          <a:solidFill>
            <a:srgbClr val="FFDE59"/>
          </a:solidFill>
          <a:ln w="12700">
            <a:solidFill>
              <a:srgbClr val="FFDE59"/>
            </a:solidFill>
            <a:prstDash val="solid"/>
          </a:ln>
        </p:spPr>
        <p:txBody>
          <a:bodyPr/>
          <a:lstStyle/>
          <a:p>
            <a:endParaRPr lang="fr-FR"/>
          </a:p>
        </p:txBody>
      </p:sp>
      <p:sp>
        <p:nvSpPr>
          <p:cNvPr id="6" name="Text 4"/>
          <p:cNvSpPr/>
          <p:nvPr/>
        </p:nvSpPr>
        <p:spPr>
          <a:xfrm>
            <a:off x="594360" y="475488"/>
            <a:ext cx="7955280" cy="640080"/>
          </a:xfrm>
          <a:prstGeom prst="rect">
            <a:avLst/>
          </a:prstGeom>
          <a:noFill/>
          <a:ln/>
        </p:spPr>
        <p:txBody>
          <a:bodyPr wrap="square" lIns="0" tIns="0" rIns="0" bIns="0" rtlCol="0" anchor="ctr"/>
          <a:lstStyle/>
          <a:p>
            <a:pPr marL="0" indent="0">
              <a:buNone/>
            </a:pPr>
            <a:r>
              <a:rPr lang="en-US" sz="2600" dirty="0">
                <a:solidFill>
                  <a:srgbClr val="0D1B2A"/>
                </a:solidFill>
                <a:latin typeface="Calibri" pitchFamily="34" charset="0"/>
                <a:ea typeface="Calibri" pitchFamily="34" charset="-122"/>
                <a:cs typeface="Calibri" pitchFamily="34" charset="-120"/>
              </a:rPr>
              <a:t>Contexte &amp; objectifs</a:t>
            </a:r>
            <a:endParaRPr lang="en-US" sz="2600" dirty="0"/>
          </a:p>
        </p:txBody>
      </p:sp>
      <p:sp>
        <p:nvSpPr>
          <p:cNvPr id="7" name="Shape 5"/>
          <p:cNvSpPr/>
          <p:nvPr/>
        </p:nvSpPr>
        <p:spPr>
          <a:xfrm>
            <a:off x="594360" y="1143000"/>
            <a:ext cx="8046720" cy="18288"/>
          </a:xfrm>
          <a:prstGeom prst="rect">
            <a:avLst/>
          </a:prstGeom>
          <a:solidFill>
            <a:srgbClr val="E5E7EB"/>
          </a:solidFill>
          <a:ln w="12700">
            <a:solidFill>
              <a:srgbClr val="E5E7EB"/>
            </a:solidFill>
            <a:prstDash val="solid"/>
          </a:ln>
        </p:spPr>
        <p:txBody>
          <a:bodyPr/>
          <a:lstStyle/>
          <a:p>
            <a:endParaRPr lang="fr-FR"/>
          </a:p>
        </p:txBody>
      </p:sp>
      <p:sp>
        <p:nvSpPr>
          <p:cNvPr id="8" name="Shape 6"/>
          <p:cNvSpPr/>
          <p:nvPr/>
        </p:nvSpPr>
        <p:spPr>
          <a:xfrm>
            <a:off x="502920" y="1261872"/>
            <a:ext cx="64008" cy="3429000"/>
          </a:xfrm>
          <a:prstGeom prst="rect">
            <a:avLst/>
          </a:prstGeom>
          <a:solidFill>
            <a:srgbClr val="00BF63"/>
          </a:solidFill>
          <a:ln w="12700">
            <a:solidFill>
              <a:srgbClr val="00BF63"/>
            </a:solidFill>
            <a:prstDash val="solid"/>
          </a:ln>
        </p:spPr>
        <p:txBody>
          <a:bodyPr/>
          <a:lstStyle/>
          <a:p>
            <a:endParaRPr lang="fr-FR"/>
          </a:p>
        </p:txBody>
      </p:sp>
      <p:sp>
        <p:nvSpPr>
          <p:cNvPr id="9" name="Text 7"/>
          <p:cNvSpPr/>
          <p:nvPr/>
        </p:nvSpPr>
        <p:spPr>
          <a:xfrm>
            <a:off x="713232" y="1280160"/>
            <a:ext cx="4754880" cy="3383280"/>
          </a:xfrm>
          <a:prstGeom prst="rect">
            <a:avLst/>
          </a:prstGeom>
          <a:noFill/>
          <a:ln/>
        </p:spPr>
        <p:txBody>
          <a:bodyPr wrap="square" lIns="0" tIns="0" rIns="0" bIns="0" rtlCol="0" anchor="ctr"/>
          <a:lstStyle/>
          <a:p>
            <a:pPr marL="0" indent="0">
              <a:buNone/>
            </a:pPr>
            <a:r>
              <a:rPr lang="en-US" sz="1250" dirty="0">
                <a:solidFill>
                  <a:srgbClr val="2D2D2D"/>
                </a:solidFill>
                <a:latin typeface="Calibri" pitchFamily="34" charset="0"/>
                <a:ea typeface="Calibri" pitchFamily="34" charset="-122"/>
                <a:cs typeface="Calibri" pitchFamily="34" charset="-120"/>
              </a:rPr>
              <a:t>Commanditaire : Ministère de la Santé et de la Prévention</a:t>
            </a:r>
            <a:endParaRPr lang="en-US" sz="1250" dirty="0"/>
          </a:p>
          <a:p>
            <a:pPr marL="0" indent="0">
              <a:buNone/>
            </a:pPr>
            <a:endParaRPr lang="en-US" sz="1250" dirty="0"/>
          </a:p>
          <a:p>
            <a:pPr marL="0" indent="0">
              <a:buNone/>
            </a:pPr>
            <a:r>
              <a:rPr lang="en-US" sz="1250" dirty="0">
                <a:solidFill>
                  <a:srgbClr val="2D2D2D"/>
                </a:solidFill>
                <a:latin typeface="Calibri" pitchFamily="34" charset="0"/>
                <a:ea typeface="Calibri" pitchFamily="34" charset="-122"/>
                <a:cs typeface="Calibri" pitchFamily="34" charset="-120"/>
              </a:rPr>
              <a:t>Application dédiée à la gestion du stress et du bien-être mental pour le grand public.</a:t>
            </a:r>
            <a:endParaRPr lang="en-US" sz="1250" dirty="0"/>
          </a:p>
          <a:p>
            <a:pPr marL="0" indent="0">
              <a:buNone/>
            </a:pPr>
            <a:endParaRPr lang="en-US" sz="1250" dirty="0"/>
          </a:p>
          <a:p>
            <a:pPr marL="0" indent="0">
              <a:buNone/>
            </a:pPr>
            <a:r>
              <a:rPr lang="en-US" sz="1250" dirty="0">
                <a:solidFill>
                  <a:srgbClr val="2D2D2D"/>
                </a:solidFill>
                <a:latin typeface="Calibri" pitchFamily="34" charset="0"/>
                <a:ea typeface="Calibri" pitchFamily="34" charset="-122"/>
                <a:cs typeface="Calibri" pitchFamily="34" charset="-120"/>
              </a:rPr>
              <a:t>Durée du projet : 3 mois de développement individuel</a:t>
            </a:r>
            <a:endParaRPr lang="en-US" sz="1250" dirty="0"/>
          </a:p>
          <a:p>
            <a:pPr marL="0" indent="0">
              <a:buNone/>
            </a:pPr>
            <a:endParaRPr lang="en-US" sz="1250" dirty="0"/>
          </a:p>
          <a:p>
            <a:pPr marL="0" indent="0">
              <a:buNone/>
            </a:pPr>
            <a:r>
              <a:rPr lang="en-US" sz="1250" dirty="0">
                <a:solidFill>
                  <a:srgbClr val="2D2D2D"/>
                </a:solidFill>
                <a:latin typeface="Calibri" pitchFamily="34" charset="0"/>
                <a:ea typeface="Calibri" pitchFamily="34" charset="-122"/>
                <a:cs typeface="Calibri" pitchFamily="34" charset="-120"/>
              </a:rPr>
              <a:t>Conformité RGPD &amp; protection des données personnelles exigées.</a:t>
            </a:r>
            <a:endParaRPr lang="en-US" sz="1250" dirty="0"/>
          </a:p>
        </p:txBody>
      </p:sp>
      <p:sp>
        <p:nvSpPr>
          <p:cNvPr id="10" name="Shape 8"/>
          <p:cNvSpPr/>
          <p:nvPr/>
        </p:nvSpPr>
        <p:spPr>
          <a:xfrm>
            <a:off x="5760720" y="1261872"/>
            <a:ext cx="3154680" cy="3657600"/>
          </a:xfrm>
          <a:prstGeom prst="rect">
            <a:avLst/>
          </a:prstGeom>
          <a:solidFill>
            <a:srgbClr val="FFFFFF"/>
          </a:solidFill>
          <a:ln w="12700">
            <a:solidFill>
              <a:srgbClr val="E5E7EB"/>
            </a:solidFill>
            <a:prstDash val="solid"/>
          </a:ln>
        </p:spPr>
        <p:txBody>
          <a:bodyPr/>
          <a:lstStyle/>
          <a:p>
            <a:endParaRPr lang="fr-FR"/>
          </a:p>
        </p:txBody>
      </p:sp>
      <p:sp>
        <p:nvSpPr>
          <p:cNvPr id="11" name="Shape 9"/>
          <p:cNvSpPr/>
          <p:nvPr/>
        </p:nvSpPr>
        <p:spPr>
          <a:xfrm>
            <a:off x="5760720" y="1261872"/>
            <a:ext cx="3154680" cy="64008"/>
          </a:xfrm>
          <a:prstGeom prst="rect">
            <a:avLst/>
          </a:prstGeom>
          <a:solidFill>
            <a:srgbClr val="00BF63"/>
          </a:solidFill>
          <a:ln w="12700">
            <a:solidFill>
              <a:srgbClr val="00BF63"/>
            </a:solidFill>
            <a:prstDash val="solid"/>
          </a:ln>
        </p:spPr>
        <p:txBody>
          <a:bodyPr/>
          <a:lstStyle/>
          <a:p>
            <a:endParaRPr lang="fr-FR"/>
          </a:p>
        </p:txBody>
      </p:sp>
      <p:sp>
        <p:nvSpPr>
          <p:cNvPr id="12" name="Text 10"/>
          <p:cNvSpPr/>
          <p:nvPr/>
        </p:nvSpPr>
        <p:spPr>
          <a:xfrm>
            <a:off x="5897880" y="1417320"/>
            <a:ext cx="2880360" cy="347472"/>
          </a:xfrm>
          <a:prstGeom prst="rect">
            <a:avLst/>
          </a:prstGeom>
          <a:noFill/>
          <a:ln/>
        </p:spPr>
        <p:txBody>
          <a:bodyPr wrap="square" lIns="0" tIns="0" rIns="0" bIns="0" rtlCol="0" anchor="ctr"/>
          <a:lstStyle/>
          <a:p>
            <a:pPr marL="0" indent="0">
              <a:buNone/>
            </a:pPr>
            <a:r>
              <a:rPr lang="en-US" sz="1150" b="1" dirty="0">
                <a:solidFill>
                  <a:srgbClr val="0D1B2A"/>
                </a:solidFill>
                <a:latin typeface="Calibri" pitchFamily="34" charset="0"/>
                <a:ea typeface="Calibri" pitchFamily="34" charset="-122"/>
                <a:cs typeface="Calibri" pitchFamily="34" charset="-120"/>
              </a:rPr>
              <a:t>Fonctionnalités requises</a:t>
            </a:r>
            <a:endParaRPr lang="en-US" sz="1150" dirty="0"/>
          </a:p>
        </p:txBody>
      </p:sp>
      <p:sp>
        <p:nvSpPr>
          <p:cNvPr id="13" name="Shape 11"/>
          <p:cNvSpPr/>
          <p:nvPr/>
        </p:nvSpPr>
        <p:spPr>
          <a:xfrm>
            <a:off x="5806440" y="1773936"/>
            <a:ext cx="3017520" cy="18288"/>
          </a:xfrm>
          <a:prstGeom prst="rect">
            <a:avLst/>
          </a:prstGeom>
          <a:solidFill>
            <a:srgbClr val="E5E7EB"/>
          </a:solidFill>
          <a:ln w="12700">
            <a:solidFill>
              <a:srgbClr val="E5E7EB"/>
            </a:solidFill>
            <a:prstDash val="solid"/>
          </a:ln>
        </p:spPr>
        <p:txBody>
          <a:bodyPr/>
          <a:lstStyle/>
          <a:p>
            <a:endParaRPr lang="fr-FR"/>
          </a:p>
        </p:txBody>
      </p:sp>
      <p:sp>
        <p:nvSpPr>
          <p:cNvPr id="14" name="Text 12"/>
          <p:cNvSpPr/>
          <p:nvPr/>
        </p:nvSpPr>
        <p:spPr>
          <a:xfrm>
            <a:off x="5897880" y="1847088"/>
            <a:ext cx="2880360" cy="256032"/>
          </a:xfrm>
          <a:prstGeom prst="rect">
            <a:avLst/>
          </a:prstGeom>
          <a:noFill/>
          <a:ln/>
        </p:spPr>
        <p:txBody>
          <a:bodyPr wrap="square" lIns="0" tIns="0" rIns="0" bIns="0" rtlCol="0" anchor="ctr"/>
          <a:lstStyle/>
          <a:p>
            <a:pPr marL="0" indent="0">
              <a:buNone/>
            </a:pPr>
            <a:r>
              <a:rPr lang="en-US" sz="900" b="1" kern="0" spc="100" dirty="0">
                <a:solidFill>
                  <a:srgbClr val="00BF63"/>
                </a:solidFill>
                <a:latin typeface="Calibri" pitchFamily="34" charset="0"/>
                <a:ea typeface="Calibri" pitchFamily="34" charset="-122"/>
                <a:cs typeface="Calibri" pitchFamily="34" charset="-120"/>
              </a:rPr>
              <a:t>OBLIGATOIRES</a:t>
            </a:r>
            <a:endParaRPr lang="en-US" sz="900" dirty="0"/>
          </a:p>
        </p:txBody>
      </p:sp>
      <p:sp>
        <p:nvSpPr>
          <p:cNvPr id="15" name="Text 13"/>
          <p:cNvSpPr/>
          <p:nvPr/>
        </p:nvSpPr>
        <p:spPr>
          <a:xfrm>
            <a:off x="5943600" y="2139696"/>
            <a:ext cx="2788920" cy="301752"/>
          </a:xfrm>
          <a:prstGeom prst="rect">
            <a:avLst/>
          </a:prstGeom>
          <a:noFill/>
          <a:ln/>
        </p:spPr>
        <p:txBody>
          <a:bodyPr wrap="square" lIns="0" tIns="0" rIns="0" bIns="0" rtlCol="0" anchor="ctr"/>
          <a:lstStyle/>
          <a:p>
            <a:pPr marL="0" indent="0">
              <a:buNone/>
            </a:pPr>
            <a:r>
              <a:rPr lang="en-US" sz="1150" dirty="0">
                <a:solidFill>
                  <a:srgbClr val="2D2D2D"/>
                </a:solidFill>
                <a:latin typeface="Calibri" pitchFamily="34" charset="0"/>
                <a:ea typeface="Calibri" pitchFamily="34" charset="-122"/>
                <a:cs typeface="Calibri" pitchFamily="34" charset="-120"/>
              </a:rPr>
              <a:t>— Questionnaire de stress</a:t>
            </a:r>
            <a:endParaRPr lang="en-US" sz="1150" dirty="0"/>
          </a:p>
        </p:txBody>
      </p:sp>
      <p:sp>
        <p:nvSpPr>
          <p:cNvPr id="16" name="Text 14"/>
          <p:cNvSpPr/>
          <p:nvPr/>
        </p:nvSpPr>
        <p:spPr>
          <a:xfrm>
            <a:off x="5943600" y="2487168"/>
            <a:ext cx="2788920" cy="301752"/>
          </a:xfrm>
          <a:prstGeom prst="rect">
            <a:avLst/>
          </a:prstGeom>
          <a:noFill/>
          <a:ln/>
        </p:spPr>
        <p:txBody>
          <a:bodyPr wrap="square" lIns="0" tIns="0" rIns="0" bIns="0" rtlCol="0" anchor="ctr"/>
          <a:lstStyle/>
          <a:p>
            <a:pPr marL="0" indent="0">
              <a:buNone/>
            </a:pPr>
            <a:r>
              <a:rPr lang="en-US" sz="1150" dirty="0">
                <a:solidFill>
                  <a:srgbClr val="2D2D2D"/>
                </a:solidFill>
                <a:latin typeface="Calibri" pitchFamily="34" charset="0"/>
                <a:ea typeface="Calibri" pitchFamily="34" charset="-122"/>
                <a:cs typeface="Calibri" pitchFamily="34" charset="-120"/>
              </a:rPr>
              <a:t>— Exercices de respiration</a:t>
            </a:r>
            <a:endParaRPr lang="en-US" sz="1150" dirty="0"/>
          </a:p>
        </p:txBody>
      </p:sp>
      <p:sp>
        <p:nvSpPr>
          <p:cNvPr id="17" name="Text 15"/>
          <p:cNvSpPr/>
          <p:nvPr/>
        </p:nvSpPr>
        <p:spPr>
          <a:xfrm>
            <a:off x="5943600" y="2834640"/>
            <a:ext cx="2788920" cy="301752"/>
          </a:xfrm>
          <a:prstGeom prst="rect">
            <a:avLst/>
          </a:prstGeom>
          <a:noFill/>
          <a:ln/>
        </p:spPr>
        <p:txBody>
          <a:bodyPr wrap="square" lIns="0" tIns="0" rIns="0" bIns="0" rtlCol="0" anchor="ctr"/>
          <a:lstStyle/>
          <a:p>
            <a:pPr marL="0" indent="0">
              <a:buNone/>
            </a:pPr>
            <a:r>
              <a:rPr lang="en-US" sz="1150" dirty="0">
                <a:solidFill>
                  <a:srgbClr val="2D2D2D"/>
                </a:solidFill>
                <a:latin typeface="Calibri" pitchFamily="34" charset="0"/>
                <a:ea typeface="Calibri" pitchFamily="34" charset="-122"/>
                <a:cs typeface="Calibri" pitchFamily="34" charset="-120"/>
              </a:rPr>
              <a:t>— Tracker d'émotions</a:t>
            </a:r>
            <a:endParaRPr lang="en-US" sz="1150" dirty="0"/>
          </a:p>
        </p:txBody>
      </p:sp>
      <p:sp>
        <p:nvSpPr>
          <p:cNvPr id="18" name="Shape 16"/>
          <p:cNvSpPr/>
          <p:nvPr/>
        </p:nvSpPr>
        <p:spPr>
          <a:xfrm>
            <a:off x="5806440" y="3200400"/>
            <a:ext cx="3017520" cy="18288"/>
          </a:xfrm>
          <a:prstGeom prst="rect">
            <a:avLst/>
          </a:prstGeom>
          <a:solidFill>
            <a:srgbClr val="E5E7EB"/>
          </a:solidFill>
          <a:ln w="12700">
            <a:solidFill>
              <a:srgbClr val="E5E7EB"/>
            </a:solidFill>
            <a:prstDash val="solid"/>
          </a:ln>
        </p:spPr>
        <p:txBody>
          <a:bodyPr/>
          <a:lstStyle/>
          <a:p>
            <a:endParaRPr lang="fr-FR"/>
          </a:p>
        </p:txBody>
      </p:sp>
      <p:sp>
        <p:nvSpPr>
          <p:cNvPr id="19" name="Text 17"/>
          <p:cNvSpPr/>
          <p:nvPr/>
        </p:nvSpPr>
        <p:spPr>
          <a:xfrm>
            <a:off x="5897880" y="3273552"/>
            <a:ext cx="2880360" cy="256032"/>
          </a:xfrm>
          <a:prstGeom prst="rect">
            <a:avLst/>
          </a:prstGeom>
          <a:noFill/>
          <a:ln/>
        </p:spPr>
        <p:txBody>
          <a:bodyPr wrap="square" lIns="0" tIns="0" rIns="0" bIns="0" rtlCol="0" anchor="ctr"/>
          <a:lstStyle/>
          <a:p>
            <a:pPr marL="0" indent="0">
              <a:buNone/>
            </a:pPr>
            <a:r>
              <a:rPr lang="en-US" sz="900" b="1" kern="0" spc="100" dirty="0">
                <a:solidFill>
                  <a:srgbClr val="00BF63"/>
                </a:solidFill>
                <a:latin typeface="Calibri" pitchFamily="34" charset="0"/>
                <a:ea typeface="Calibri" pitchFamily="34" charset="-122"/>
                <a:cs typeface="Calibri" pitchFamily="34" charset="-120"/>
              </a:rPr>
              <a:t>OPTIONNEL</a:t>
            </a:r>
            <a:endParaRPr lang="en-US" sz="900" dirty="0"/>
          </a:p>
        </p:txBody>
      </p:sp>
      <p:sp>
        <p:nvSpPr>
          <p:cNvPr id="20" name="Text 18"/>
          <p:cNvSpPr/>
          <p:nvPr/>
        </p:nvSpPr>
        <p:spPr>
          <a:xfrm>
            <a:off x="5943600" y="3566160"/>
            <a:ext cx="2788920" cy="301752"/>
          </a:xfrm>
          <a:prstGeom prst="rect">
            <a:avLst/>
          </a:prstGeom>
          <a:noFill/>
          <a:ln/>
        </p:spPr>
        <p:txBody>
          <a:bodyPr wrap="square" lIns="0" tIns="0" rIns="0" bIns="0" rtlCol="0" anchor="ctr"/>
          <a:lstStyle/>
          <a:p>
            <a:pPr marL="0" indent="0">
              <a:buNone/>
            </a:pPr>
            <a:r>
              <a:rPr lang="en-US" sz="1150" dirty="0">
                <a:solidFill>
                  <a:srgbClr val="2D2D2D"/>
                </a:solidFill>
                <a:latin typeface="Calibri" pitchFamily="34" charset="0"/>
                <a:ea typeface="Calibri" pitchFamily="34" charset="-122"/>
                <a:cs typeface="Calibri" pitchFamily="34" charset="-120"/>
              </a:rPr>
              <a:t>— Module complémentaire</a:t>
            </a:r>
            <a:endParaRPr lang="en-US" sz="1150"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name="Slide 4">
    <p:bg>
      <p:bgPr>
        <a:solidFill>
          <a:srgbClr val="F7F7F2"/>
        </a:solidFill>
        <a:effectLst/>
      </p:bgPr>
    </p:bg>
    <p:spTree>
      <p:nvGrpSpPr>
        <p:cNvPr id="1" name=""/>
        <p:cNvGrpSpPr/>
        <p:nvPr/>
      </p:nvGrpSpPr>
      <p:grpSpPr>
        <a:xfrm>
          <a:off x="0" y="0"/>
          <a:ext cx="0" cy="0"/>
          <a:chOff x="0" y="0"/>
          <a:chExt cx="0" cy="0"/>
        </a:xfrm>
      </p:grpSpPr>
      <p:sp>
        <p:nvSpPr>
          <p:cNvPr id="2" name="Shape 0"/>
          <p:cNvSpPr/>
          <p:nvPr/>
        </p:nvSpPr>
        <p:spPr>
          <a:xfrm>
            <a:off x="0" y="0"/>
            <a:ext cx="9144000" cy="82296"/>
          </a:xfrm>
          <a:prstGeom prst="rect">
            <a:avLst/>
          </a:prstGeom>
          <a:solidFill>
            <a:srgbClr val="00BF63"/>
          </a:solidFill>
          <a:ln w="12700">
            <a:solidFill>
              <a:srgbClr val="00BF63"/>
            </a:solidFill>
            <a:prstDash val="solid"/>
          </a:ln>
        </p:spPr>
        <p:txBody>
          <a:bodyPr/>
          <a:lstStyle/>
          <a:p>
            <a:endParaRPr lang="fr-FR"/>
          </a:p>
        </p:txBody>
      </p:sp>
      <p:sp>
        <p:nvSpPr>
          <p:cNvPr id="3" name="Text 1"/>
          <p:cNvSpPr/>
          <p:nvPr/>
        </p:nvSpPr>
        <p:spPr>
          <a:xfrm>
            <a:off x="8229600" y="100584"/>
            <a:ext cx="749808" cy="347472"/>
          </a:xfrm>
          <a:prstGeom prst="rect">
            <a:avLst/>
          </a:prstGeom>
          <a:noFill/>
          <a:ln/>
        </p:spPr>
        <p:txBody>
          <a:bodyPr wrap="square" lIns="0" tIns="0" rIns="0" bIns="0" rtlCol="0" anchor="ctr"/>
          <a:lstStyle/>
          <a:p>
            <a:pPr marL="0" indent="0" algn="r">
              <a:buNone/>
            </a:pPr>
            <a:r>
              <a:rPr lang="en-US" sz="1400" b="1" dirty="0">
                <a:solidFill>
                  <a:srgbClr val="00BF63"/>
                </a:solidFill>
                <a:latin typeface="Calibri" pitchFamily="34" charset="0"/>
                <a:ea typeface="Calibri" pitchFamily="34" charset="-122"/>
                <a:cs typeface="Calibri" pitchFamily="34" charset="-120"/>
              </a:rPr>
              <a:t>04</a:t>
            </a:r>
            <a:endParaRPr lang="en-US" sz="1400" dirty="0"/>
          </a:p>
        </p:txBody>
      </p:sp>
      <p:sp>
        <p:nvSpPr>
          <p:cNvPr id="4" name="Text 2"/>
          <p:cNvSpPr/>
          <p:nvPr/>
        </p:nvSpPr>
        <p:spPr>
          <a:xfrm>
            <a:off x="594360" y="118872"/>
            <a:ext cx="6400800" cy="237744"/>
          </a:xfrm>
          <a:prstGeom prst="rect">
            <a:avLst/>
          </a:prstGeom>
          <a:noFill/>
          <a:ln/>
        </p:spPr>
        <p:txBody>
          <a:bodyPr wrap="square" lIns="0" tIns="0" rIns="0" bIns="0" rtlCol="0" anchor="ctr"/>
          <a:lstStyle/>
          <a:p>
            <a:pPr marL="0" indent="0">
              <a:buNone/>
            </a:pPr>
            <a:r>
              <a:rPr lang="en-US" sz="900" kern="0" spc="200" dirty="0">
                <a:solidFill>
                  <a:srgbClr val="6B7280"/>
                </a:solidFill>
                <a:latin typeface="Calibri" pitchFamily="34" charset="0"/>
                <a:ea typeface="Calibri" pitchFamily="34" charset="-122"/>
                <a:cs typeface="Calibri" pitchFamily="34" charset="-120"/>
              </a:rPr>
              <a:t>PÉRIMÈTRE</a:t>
            </a:r>
            <a:endParaRPr lang="en-US" sz="900" dirty="0"/>
          </a:p>
        </p:txBody>
      </p:sp>
      <p:sp>
        <p:nvSpPr>
          <p:cNvPr id="5" name="Shape 3"/>
          <p:cNvSpPr/>
          <p:nvPr/>
        </p:nvSpPr>
        <p:spPr>
          <a:xfrm>
            <a:off x="594360" y="402336"/>
            <a:ext cx="502920" cy="64008"/>
          </a:xfrm>
          <a:prstGeom prst="rect">
            <a:avLst/>
          </a:prstGeom>
          <a:solidFill>
            <a:srgbClr val="FFDE59"/>
          </a:solidFill>
          <a:ln w="12700">
            <a:solidFill>
              <a:srgbClr val="FFDE59"/>
            </a:solidFill>
            <a:prstDash val="solid"/>
          </a:ln>
        </p:spPr>
        <p:txBody>
          <a:bodyPr/>
          <a:lstStyle/>
          <a:p>
            <a:endParaRPr lang="fr-FR"/>
          </a:p>
        </p:txBody>
      </p:sp>
      <p:sp>
        <p:nvSpPr>
          <p:cNvPr id="6" name="Text 4"/>
          <p:cNvSpPr/>
          <p:nvPr/>
        </p:nvSpPr>
        <p:spPr>
          <a:xfrm>
            <a:off x="594360" y="475488"/>
            <a:ext cx="7955280" cy="640080"/>
          </a:xfrm>
          <a:prstGeom prst="rect">
            <a:avLst/>
          </a:prstGeom>
          <a:noFill/>
          <a:ln/>
        </p:spPr>
        <p:txBody>
          <a:bodyPr wrap="square" lIns="0" tIns="0" rIns="0" bIns="0" rtlCol="0" anchor="ctr"/>
          <a:lstStyle/>
          <a:p>
            <a:pPr marL="0" indent="0">
              <a:buNone/>
            </a:pPr>
            <a:r>
              <a:rPr lang="en-US" sz="2600" dirty="0">
                <a:solidFill>
                  <a:srgbClr val="0D1B2A"/>
                </a:solidFill>
                <a:latin typeface="Calibri" pitchFamily="34" charset="0"/>
                <a:ea typeface="Calibri" pitchFamily="34" charset="-122"/>
                <a:cs typeface="Calibri" pitchFamily="34" charset="-120"/>
              </a:rPr>
              <a:t>L'écosystème CESIZen</a:t>
            </a:r>
            <a:endParaRPr lang="en-US" sz="2600" dirty="0"/>
          </a:p>
        </p:txBody>
      </p:sp>
      <p:sp>
        <p:nvSpPr>
          <p:cNvPr id="7" name="Shape 5"/>
          <p:cNvSpPr/>
          <p:nvPr/>
        </p:nvSpPr>
        <p:spPr>
          <a:xfrm>
            <a:off x="594360" y="1143000"/>
            <a:ext cx="8046720" cy="18288"/>
          </a:xfrm>
          <a:prstGeom prst="rect">
            <a:avLst/>
          </a:prstGeom>
          <a:solidFill>
            <a:srgbClr val="E5E7EB"/>
          </a:solidFill>
          <a:ln w="12700">
            <a:solidFill>
              <a:srgbClr val="E5E7EB"/>
            </a:solidFill>
            <a:prstDash val="solid"/>
          </a:ln>
        </p:spPr>
        <p:txBody>
          <a:bodyPr/>
          <a:lstStyle/>
          <a:p>
            <a:endParaRPr lang="fr-FR"/>
          </a:p>
        </p:txBody>
      </p:sp>
      <p:sp>
        <p:nvSpPr>
          <p:cNvPr id="8" name="Shape 6"/>
          <p:cNvSpPr/>
          <p:nvPr/>
        </p:nvSpPr>
        <p:spPr>
          <a:xfrm>
            <a:off x="502920" y="1261872"/>
            <a:ext cx="2651760" cy="64008"/>
          </a:xfrm>
          <a:prstGeom prst="rect">
            <a:avLst/>
          </a:prstGeom>
          <a:solidFill>
            <a:srgbClr val="00BF63"/>
          </a:solidFill>
          <a:ln w="12700">
            <a:solidFill>
              <a:srgbClr val="00BF63"/>
            </a:solidFill>
            <a:prstDash val="solid"/>
          </a:ln>
        </p:spPr>
        <p:txBody>
          <a:bodyPr/>
          <a:lstStyle/>
          <a:p>
            <a:endParaRPr lang="fr-FR"/>
          </a:p>
        </p:txBody>
      </p:sp>
      <p:sp>
        <p:nvSpPr>
          <p:cNvPr id="9" name="Shape 7"/>
          <p:cNvSpPr/>
          <p:nvPr/>
        </p:nvSpPr>
        <p:spPr>
          <a:xfrm>
            <a:off x="502920" y="1325880"/>
            <a:ext cx="2651760" cy="3611880"/>
          </a:xfrm>
          <a:prstGeom prst="rect">
            <a:avLst/>
          </a:prstGeom>
          <a:solidFill>
            <a:srgbClr val="FFFFFF"/>
          </a:solidFill>
          <a:ln w="12700">
            <a:solidFill>
              <a:srgbClr val="E5E7EB"/>
            </a:solidFill>
            <a:prstDash val="solid"/>
          </a:ln>
        </p:spPr>
        <p:txBody>
          <a:bodyPr/>
          <a:lstStyle/>
          <a:p>
            <a:endParaRPr lang="fr-FR"/>
          </a:p>
        </p:txBody>
      </p:sp>
      <p:sp>
        <p:nvSpPr>
          <p:cNvPr id="10" name="Text 8"/>
          <p:cNvSpPr/>
          <p:nvPr/>
        </p:nvSpPr>
        <p:spPr>
          <a:xfrm>
            <a:off x="640080" y="1417320"/>
            <a:ext cx="2377440" cy="457200"/>
          </a:xfrm>
          <a:prstGeom prst="rect">
            <a:avLst/>
          </a:prstGeom>
          <a:noFill/>
          <a:ln/>
        </p:spPr>
        <p:txBody>
          <a:bodyPr wrap="square" lIns="0" tIns="0" rIns="0" bIns="0" rtlCol="0" anchor="ctr"/>
          <a:lstStyle/>
          <a:p>
            <a:pPr marL="0" indent="0">
              <a:buNone/>
            </a:pPr>
            <a:r>
              <a:rPr lang="en-US" sz="2000" b="1" dirty="0">
                <a:solidFill>
                  <a:srgbClr val="0D1B2A"/>
                </a:solidFill>
                <a:latin typeface="Calibri" pitchFamily="34" charset="0"/>
                <a:ea typeface="Calibri" pitchFamily="34" charset="-122"/>
                <a:cs typeface="Calibri" pitchFamily="34" charset="-120"/>
              </a:rPr>
              <a:t>WEB</a:t>
            </a:r>
            <a:endParaRPr lang="en-US" sz="2000" dirty="0"/>
          </a:p>
        </p:txBody>
      </p:sp>
      <p:sp>
        <p:nvSpPr>
          <p:cNvPr id="11" name="Text 9"/>
          <p:cNvSpPr/>
          <p:nvPr/>
        </p:nvSpPr>
        <p:spPr>
          <a:xfrm>
            <a:off x="640080" y="1874520"/>
            <a:ext cx="2377440" cy="274320"/>
          </a:xfrm>
          <a:prstGeom prst="rect">
            <a:avLst/>
          </a:prstGeom>
          <a:noFill/>
          <a:ln/>
        </p:spPr>
        <p:txBody>
          <a:bodyPr wrap="square" lIns="0" tIns="0" rIns="0" bIns="0" rtlCol="0" anchor="ctr"/>
          <a:lstStyle/>
          <a:p>
            <a:pPr marL="0" indent="0">
              <a:buNone/>
            </a:pPr>
            <a:r>
              <a:rPr lang="en-US" sz="1100" dirty="0">
                <a:solidFill>
                  <a:srgbClr val="00BF63"/>
                </a:solidFill>
                <a:latin typeface="Calibri" pitchFamily="34" charset="0"/>
                <a:ea typeface="Calibri" pitchFamily="34" charset="-122"/>
                <a:cs typeface="Calibri" pitchFamily="34" charset="-120"/>
              </a:rPr>
              <a:t>Plateforme &amp; API</a:t>
            </a:r>
            <a:endParaRPr lang="en-US" sz="1100" dirty="0"/>
          </a:p>
        </p:txBody>
      </p:sp>
      <p:sp>
        <p:nvSpPr>
          <p:cNvPr id="12" name="Shape 10"/>
          <p:cNvSpPr/>
          <p:nvPr/>
        </p:nvSpPr>
        <p:spPr>
          <a:xfrm>
            <a:off x="594360" y="2194560"/>
            <a:ext cx="2468880" cy="18288"/>
          </a:xfrm>
          <a:prstGeom prst="rect">
            <a:avLst/>
          </a:prstGeom>
          <a:solidFill>
            <a:srgbClr val="E5E7EB"/>
          </a:solidFill>
          <a:ln w="12700">
            <a:solidFill>
              <a:srgbClr val="E5E7EB"/>
            </a:solidFill>
            <a:prstDash val="solid"/>
          </a:ln>
        </p:spPr>
        <p:txBody>
          <a:bodyPr/>
          <a:lstStyle/>
          <a:p>
            <a:endParaRPr lang="fr-FR"/>
          </a:p>
        </p:txBody>
      </p:sp>
      <p:sp>
        <p:nvSpPr>
          <p:cNvPr id="13" name="Text 11"/>
          <p:cNvSpPr/>
          <p:nvPr/>
        </p:nvSpPr>
        <p:spPr>
          <a:xfrm>
            <a:off x="640080" y="2286000"/>
            <a:ext cx="2377440" cy="365760"/>
          </a:xfrm>
          <a:prstGeom prst="rect">
            <a:avLst/>
          </a:prstGeom>
          <a:noFill/>
          <a:ln/>
        </p:spPr>
        <p:txBody>
          <a:bodyPr wrap="square" lIns="0" tIns="0" rIns="0" bIns="0" rtlCol="0" anchor="ctr"/>
          <a:lstStyle/>
          <a:p>
            <a:pPr marL="0" indent="0">
              <a:buNone/>
            </a:pPr>
            <a:r>
              <a:rPr lang="en-US" sz="1150" dirty="0">
                <a:solidFill>
                  <a:srgbClr val="2D2D2D"/>
                </a:solidFill>
                <a:latin typeface="Calibri" pitchFamily="34" charset="0"/>
                <a:ea typeface="Calibri" pitchFamily="34" charset="-122"/>
                <a:cs typeface="Calibri" pitchFamily="34" charset="-120"/>
              </a:rPr>
              <a:t>— Laravel 12 — MVC</a:t>
            </a:r>
            <a:endParaRPr lang="en-US" sz="1150" dirty="0"/>
          </a:p>
        </p:txBody>
      </p:sp>
      <p:sp>
        <p:nvSpPr>
          <p:cNvPr id="14" name="Text 12"/>
          <p:cNvSpPr/>
          <p:nvPr/>
        </p:nvSpPr>
        <p:spPr>
          <a:xfrm>
            <a:off x="640080" y="2715768"/>
            <a:ext cx="2377440" cy="365760"/>
          </a:xfrm>
          <a:prstGeom prst="rect">
            <a:avLst/>
          </a:prstGeom>
          <a:noFill/>
          <a:ln/>
        </p:spPr>
        <p:txBody>
          <a:bodyPr wrap="square" lIns="0" tIns="0" rIns="0" bIns="0" rtlCol="0" anchor="ctr"/>
          <a:lstStyle/>
          <a:p>
            <a:pPr marL="0" indent="0">
              <a:buNone/>
            </a:pPr>
            <a:r>
              <a:rPr lang="en-US" sz="1150" dirty="0">
                <a:solidFill>
                  <a:srgbClr val="2D2D2D"/>
                </a:solidFill>
                <a:latin typeface="Calibri" pitchFamily="34" charset="0"/>
                <a:ea typeface="Calibri" pitchFamily="34" charset="-122"/>
                <a:cs typeface="Calibri" pitchFamily="34" charset="-120"/>
              </a:rPr>
              <a:t>— FilamentPHP (admin)</a:t>
            </a:r>
            <a:endParaRPr lang="en-US" sz="1150" dirty="0"/>
          </a:p>
        </p:txBody>
      </p:sp>
      <p:sp>
        <p:nvSpPr>
          <p:cNvPr id="15" name="Text 13"/>
          <p:cNvSpPr/>
          <p:nvPr/>
        </p:nvSpPr>
        <p:spPr>
          <a:xfrm>
            <a:off x="640080" y="3145536"/>
            <a:ext cx="2377440" cy="365760"/>
          </a:xfrm>
          <a:prstGeom prst="rect">
            <a:avLst/>
          </a:prstGeom>
          <a:noFill/>
          <a:ln/>
        </p:spPr>
        <p:txBody>
          <a:bodyPr wrap="square" lIns="0" tIns="0" rIns="0" bIns="0" rtlCol="0" anchor="ctr"/>
          <a:lstStyle/>
          <a:p>
            <a:pPr marL="0" indent="0">
              <a:buNone/>
            </a:pPr>
            <a:r>
              <a:rPr lang="en-US" sz="1150" dirty="0">
                <a:solidFill>
                  <a:srgbClr val="2D2D2D"/>
                </a:solidFill>
                <a:latin typeface="Calibri" pitchFamily="34" charset="0"/>
                <a:ea typeface="Calibri" pitchFamily="34" charset="-122"/>
                <a:cs typeface="Calibri" pitchFamily="34" charset="-120"/>
              </a:rPr>
              <a:t>— API REST Sanctum</a:t>
            </a:r>
            <a:endParaRPr lang="en-US" sz="1150" dirty="0"/>
          </a:p>
        </p:txBody>
      </p:sp>
      <p:sp>
        <p:nvSpPr>
          <p:cNvPr id="16" name="Text 14"/>
          <p:cNvSpPr/>
          <p:nvPr/>
        </p:nvSpPr>
        <p:spPr>
          <a:xfrm>
            <a:off x="640080" y="3575304"/>
            <a:ext cx="2377440" cy="365760"/>
          </a:xfrm>
          <a:prstGeom prst="rect">
            <a:avLst/>
          </a:prstGeom>
          <a:noFill/>
          <a:ln/>
        </p:spPr>
        <p:txBody>
          <a:bodyPr wrap="square" lIns="0" tIns="0" rIns="0" bIns="0" rtlCol="0" anchor="ctr"/>
          <a:lstStyle/>
          <a:p>
            <a:pPr marL="0" indent="0">
              <a:buNone/>
            </a:pPr>
            <a:r>
              <a:rPr lang="en-US" sz="1150" dirty="0">
                <a:solidFill>
                  <a:srgbClr val="2D2D2D"/>
                </a:solidFill>
                <a:latin typeface="Calibri" pitchFamily="34" charset="0"/>
                <a:ea typeface="Calibri" pitchFamily="34" charset="-122"/>
                <a:cs typeface="Calibri" pitchFamily="34" charset="-120"/>
              </a:rPr>
              <a:t>— Tailwind CSS + DSFR</a:t>
            </a:r>
            <a:endParaRPr lang="en-US" sz="1150" dirty="0"/>
          </a:p>
        </p:txBody>
      </p:sp>
      <p:sp>
        <p:nvSpPr>
          <p:cNvPr id="17" name="Text 15"/>
          <p:cNvSpPr/>
          <p:nvPr/>
        </p:nvSpPr>
        <p:spPr>
          <a:xfrm>
            <a:off x="640080" y="4005072"/>
            <a:ext cx="2377440" cy="365760"/>
          </a:xfrm>
          <a:prstGeom prst="rect">
            <a:avLst/>
          </a:prstGeom>
          <a:noFill/>
          <a:ln/>
        </p:spPr>
        <p:txBody>
          <a:bodyPr wrap="square" lIns="0" tIns="0" rIns="0" bIns="0" rtlCol="0" anchor="ctr"/>
          <a:lstStyle/>
          <a:p>
            <a:pPr marL="0" indent="0">
              <a:buNone/>
            </a:pPr>
            <a:r>
              <a:rPr lang="en-US" sz="1150" dirty="0">
                <a:solidFill>
                  <a:srgbClr val="2D2D2D"/>
                </a:solidFill>
                <a:latin typeface="Calibri" pitchFamily="34" charset="0"/>
                <a:ea typeface="Calibri" pitchFamily="34" charset="-122"/>
                <a:cs typeface="Calibri" pitchFamily="34" charset="-120"/>
              </a:rPr>
              <a:t>— Docker + Nginx</a:t>
            </a:r>
            <a:endParaRPr lang="en-US" sz="1150" dirty="0"/>
          </a:p>
        </p:txBody>
      </p:sp>
      <p:sp>
        <p:nvSpPr>
          <p:cNvPr id="18" name="Shape 16"/>
          <p:cNvSpPr/>
          <p:nvPr/>
        </p:nvSpPr>
        <p:spPr>
          <a:xfrm>
            <a:off x="3337560" y="1261872"/>
            <a:ext cx="2651760" cy="64008"/>
          </a:xfrm>
          <a:prstGeom prst="rect">
            <a:avLst/>
          </a:prstGeom>
          <a:solidFill>
            <a:srgbClr val="00BF63"/>
          </a:solidFill>
          <a:ln w="12700">
            <a:solidFill>
              <a:srgbClr val="00BF63"/>
            </a:solidFill>
            <a:prstDash val="solid"/>
          </a:ln>
        </p:spPr>
        <p:txBody>
          <a:bodyPr/>
          <a:lstStyle/>
          <a:p>
            <a:endParaRPr lang="fr-FR"/>
          </a:p>
        </p:txBody>
      </p:sp>
      <p:sp>
        <p:nvSpPr>
          <p:cNvPr id="19" name="Shape 17"/>
          <p:cNvSpPr/>
          <p:nvPr/>
        </p:nvSpPr>
        <p:spPr>
          <a:xfrm>
            <a:off x="3337560" y="1325880"/>
            <a:ext cx="2651760" cy="3611880"/>
          </a:xfrm>
          <a:prstGeom prst="rect">
            <a:avLst/>
          </a:prstGeom>
          <a:solidFill>
            <a:srgbClr val="FFFFFF"/>
          </a:solidFill>
          <a:ln w="12700">
            <a:solidFill>
              <a:srgbClr val="E5E7EB"/>
            </a:solidFill>
            <a:prstDash val="solid"/>
          </a:ln>
        </p:spPr>
        <p:txBody>
          <a:bodyPr/>
          <a:lstStyle/>
          <a:p>
            <a:endParaRPr lang="fr-FR"/>
          </a:p>
        </p:txBody>
      </p:sp>
      <p:sp>
        <p:nvSpPr>
          <p:cNvPr id="20" name="Text 18"/>
          <p:cNvSpPr/>
          <p:nvPr/>
        </p:nvSpPr>
        <p:spPr>
          <a:xfrm>
            <a:off x="3474720" y="1417320"/>
            <a:ext cx="2377440" cy="457200"/>
          </a:xfrm>
          <a:prstGeom prst="rect">
            <a:avLst/>
          </a:prstGeom>
          <a:noFill/>
          <a:ln/>
        </p:spPr>
        <p:txBody>
          <a:bodyPr wrap="square" lIns="0" tIns="0" rIns="0" bIns="0" rtlCol="0" anchor="ctr"/>
          <a:lstStyle/>
          <a:p>
            <a:pPr marL="0" indent="0">
              <a:buNone/>
            </a:pPr>
            <a:r>
              <a:rPr lang="en-US" sz="2000" b="1" dirty="0">
                <a:solidFill>
                  <a:srgbClr val="0D1B2A"/>
                </a:solidFill>
                <a:latin typeface="Calibri" pitchFamily="34" charset="0"/>
                <a:ea typeface="Calibri" pitchFamily="34" charset="-122"/>
                <a:cs typeface="Calibri" pitchFamily="34" charset="-120"/>
              </a:rPr>
              <a:t>Mobile</a:t>
            </a:r>
            <a:endParaRPr lang="en-US" sz="2000" dirty="0"/>
          </a:p>
        </p:txBody>
      </p:sp>
      <p:sp>
        <p:nvSpPr>
          <p:cNvPr id="21" name="Text 19"/>
          <p:cNvSpPr/>
          <p:nvPr/>
        </p:nvSpPr>
        <p:spPr>
          <a:xfrm>
            <a:off x="3474720" y="1874520"/>
            <a:ext cx="2377440" cy="274320"/>
          </a:xfrm>
          <a:prstGeom prst="rect">
            <a:avLst/>
          </a:prstGeom>
          <a:noFill/>
          <a:ln/>
        </p:spPr>
        <p:txBody>
          <a:bodyPr wrap="square" lIns="0" tIns="0" rIns="0" bIns="0" rtlCol="0" anchor="ctr"/>
          <a:lstStyle/>
          <a:p>
            <a:pPr marL="0" indent="0">
              <a:buNone/>
            </a:pPr>
            <a:r>
              <a:rPr lang="en-US" sz="1100" dirty="0">
                <a:solidFill>
                  <a:srgbClr val="00BF63"/>
                </a:solidFill>
                <a:latin typeface="Calibri" pitchFamily="34" charset="0"/>
                <a:ea typeface="Calibri" pitchFamily="34" charset="-122"/>
                <a:cs typeface="Calibri" pitchFamily="34" charset="-120"/>
              </a:rPr>
              <a:t>iOS &amp; Android</a:t>
            </a:r>
            <a:endParaRPr lang="en-US" sz="1100" dirty="0"/>
          </a:p>
        </p:txBody>
      </p:sp>
      <p:sp>
        <p:nvSpPr>
          <p:cNvPr id="22" name="Shape 20"/>
          <p:cNvSpPr/>
          <p:nvPr/>
        </p:nvSpPr>
        <p:spPr>
          <a:xfrm>
            <a:off x="3429000" y="2194560"/>
            <a:ext cx="2468880" cy="18288"/>
          </a:xfrm>
          <a:prstGeom prst="rect">
            <a:avLst/>
          </a:prstGeom>
          <a:solidFill>
            <a:srgbClr val="E5E7EB"/>
          </a:solidFill>
          <a:ln w="12700">
            <a:solidFill>
              <a:srgbClr val="E5E7EB"/>
            </a:solidFill>
            <a:prstDash val="solid"/>
          </a:ln>
        </p:spPr>
        <p:txBody>
          <a:bodyPr/>
          <a:lstStyle/>
          <a:p>
            <a:endParaRPr lang="fr-FR"/>
          </a:p>
        </p:txBody>
      </p:sp>
      <p:sp>
        <p:nvSpPr>
          <p:cNvPr id="23" name="Text 21"/>
          <p:cNvSpPr/>
          <p:nvPr/>
        </p:nvSpPr>
        <p:spPr>
          <a:xfrm>
            <a:off x="3474720" y="2286000"/>
            <a:ext cx="2377440" cy="365760"/>
          </a:xfrm>
          <a:prstGeom prst="rect">
            <a:avLst/>
          </a:prstGeom>
          <a:noFill/>
          <a:ln/>
        </p:spPr>
        <p:txBody>
          <a:bodyPr wrap="square" lIns="0" tIns="0" rIns="0" bIns="0" rtlCol="0" anchor="ctr"/>
          <a:lstStyle/>
          <a:p>
            <a:pPr marL="0" indent="0">
              <a:buNone/>
            </a:pPr>
            <a:r>
              <a:rPr lang="en-US" sz="1150" dirty="0">
                <a:solidFill>
                  <a:srgbClr val="2D2D2D"/>
                </a:solidFill>
                <a:latin typeface="Calibri" pitchFamily="34" charset="0"/>
                <a:ea typeface="Calibri" pitchFamily="34" charset="-122"/>
                <a:cs typeface="Calibri" pitchFamily="34" charset="-120"/>
              </a:rPr>
              <a:t>— Flutter (Dart)</a:t>
            </a:r>
            <a:endParaRPr lang="en-US" sz="1150" dirty="0"/>
          </a:p>
        </p:txBody>
      </p:sp>
      <p:sp>
        <p:nvSpPr>
          <p:cNvPr id="24" name="Text 22"/>
          <p:cNvSpPr/>
          <p:nvPr/>
        </p:nvSpPr>
        <p:spPr>
          <a:xfrm>
            <a:off x="3474720" y="2715768"/>
            <a:ext cx="2377440" cy="365760"/>
          </a:xfrm>
          <a:prstGeom prst="rect">
            <a:avLst/>
          </a:prstGeom>
          <a:noFill/>
          <a:ln/>
        </p:spPr>
        <p:txBody>
          <a:bodyPr wrap="square" lIns="0" tIns="0" rIns="0" bIns="0" rtlCol="0" anchor="ctr"/>
          <a:lstStyle/>
          <a:p>
            <a:pPr marL="0" indent="0">
              <a:buNone/>
            </a:pPr>
            <a:r>
              <a:rPr lang="en-US" sz="1150" dirty="0">
                <a:solidFill>
                  <a:srgbClr val="2D2D2D"/>
                </a:solidFill>
                <a:latin typeface="Calibri" pitchFamily="34" charset="0"/>
                <a:ea typeface="Calibri" pitchFamily="34" charset="-122"/>
                <a:cs typeface="Calibri" pitchFamily="34" charset="-120"/>
              </a:rPr>
              <a:t>— 7 modules fonctionnels</a:t>
            </a:r>
            <a:endParaRPr lang="en-US" sz="1150" dirty="0"/>
          </a:p>
        </p:txBody>
      </p:sp>
      <p:sp>
        <p:nvSpPr>
          <p:cNvPr id="25" name="Text 23"/>
          <p:cNvSpPr/>
          <p:nvPr/>
        </p:nvSpPr>
        <p:spPr>
          <a:xfrm>
            <a:off x="3474720" y="3145536"/>
            <a:ext cx="2377440" cy="365760"/>
          </a:xfrm>
          <a:prstGeom prst="rect">
            <a:avLst/>
          </a:prstGeom>
          <a:noFill/>
          <a:ln/>
        </p:spPr>
        <p:txBody>
          <a:bodyPr wrap="square" lIns="0" tIns="0" rIns="0" bIns="0" rtlCol="0" anchor="ctr"/>
          <a:lstStyle/>
          <a:p>
            <a:pPr marL="0" indent="0">
              <a:buNone/>
            </a:pPr>
            <a:r>
              <a:rPr lang="en-US" sz="1150" dirty="0">
                <a:solidFill>
                  <a:srgbClr val="2D2D2D"/>
                </a:solidFill>
                <a:latin typeface="Calibri" pitchFamily="34" charset="0"/>
                <a:ea typeface="Calibri" pitchFamily="34" charset="-122"/>
                <a:cs typeface="Calibri" pitchFamily="34" charset="-120"/>
              </a:rPr>
              <a:t>— Provider + GoRouter</a:t>
            </a:r>
            <a:endParaRPr lang="en-US" sz="1150" dirty="0"/>
          </a:p>
        </p:txBody>
      </p:sp>
      <p:sp>
        <p:nvSpPr>
          <p:cNvPr id="26" name="Text 24"/>
          <p:cNvSpPr/>
          <p:nvPr/>
        </p:nvSpPr>
        <p:spPr>
          <a:xfrm>
            <a:off x="3474720" y="3575304"/>
            <a:ext cx="2377440" cy="365760"/>
          </a:xfrm>
          <a:prstGeom prst="rect">
            <a:avLst/>
          </a:prstGeom>
          <a:noFill/>
          <a:ln/>
        </p:spPr>
        <p:txBody>
          <a:bodyPr wrap="square" lIns="0" tIns="0" rIns="0" bIns="0" rtlCol="0" anchor="ctr"/>
          <a:lstStyle/>
          <a:p>
            <a:pPr marL="0" indent="0">
              <a:buNone/>
            </a:pPr>
            <a:r>
              <a:rPr lang="en-US" sz="1150" dirty="0">
                <a:solidFill>
                  <a:srgbClr val="2D2D2D"/>
                </a:solidFill>
                <a:latin typeface="Calibri" pitchFamily="34" charset="0"/>
                <a:ea typeface="Calibri" pitchFamily="34" charset="-122"/>
                <a:cs typeface="Calibri" pitchFamily="34" charset="-120"/>
              </a:rPr>
              <a:t>— DIO + Secure Storage</a:t>
            </a:r>
            <a:endParaRPr lang="en-US" sz="1150" dirty="0"/>
          </a:p>
        </p:txBody>
      </p:sp>
      <p:sp>
        <p:nvSpPr>
          <p:cNvPr id="27" name="Text 25"/>
          <p:cNvSpPr/>
          <p:nvPr/>
        </p:nvSpPr>
        <p:spPr>
          <a:xfrm>
            <a:off x="3474720" y="4005072"/>
            <a:ext cx="2377440" cy="365760"/>
          </a:xfrm>
          <a:prstGeom prst="rect">
            <a:avLst/>
          </a:prstGeom>
          <a:noFill/>
          <a:ln/>
        </p:spPr>
        <p:txBody>
          <a:bodyPr wrap="square" lIns="0" tIns="0" rIns="0" bIns="0" rtlCol="0" anchor="ctr"/>
          <a:lstStyle/>
          <a:p>
            <a:pPr marL="0" indent="0">
              <a:buNone/>
            </a:pPr>
            <a:r>
              <a:rPr lang="en-US" sz="1150" dirty="0">
                <a:solidFill>
                  <a:srgbClr val="2D2D2D"/>
                </a:solidFill>
                <a:latin typeface="Calibri" pitchFamily="34" charset="0"/>
                <a:ea typeface="Calibri" pitchFamily="34" charset="-122"/>
                <a:cs typeface="Calibri" pitchFamily="34" charset="-120"/>
              </a:rPr>
              <a:t>— Synchronisation montre</a:t>
            </a:r>
            <a:endParaRPr lang="en-US" sz="1150" dirty="0"/>
          </a:p>
        </p:txBody>
      </p:sp>
      <p:sp>
        <p:nvSpPr>
          <p:cNvPr id="28" name="Shape 26"/>
          <p:cNvSpPr/>
          <p:nvPr/>
        </p:nvSpPr>
        <p:spPr>
          <a:xfrm>
            <a:off x="6172200" y="1261872"/>
            <a:ext cx="2651760" cy="64008"/>
          </a:xfrm>
          <a:prstGeom prst="rect">
            <a:avLst/>
          </a:prstGeom>
          <a:solidFill>
            <a:srgbClr val="00BF63"/>
          </a:solidFill>
          <a:ln w="12700">
            <a:solidFill>
              <a:srgbClr val="00BF63"/>
            </a:solidFill>
            <a:prstDash val="solid"/>
          </a:ln>
        </p:spPr>
        <p:txBody>
          <a:bodyPr/>
          <a:lstStyle/>
          <a:p>
            <a:endParaRPr lang="fr-FR"/>
          </a:p>
        </p:txBody>
      </p:sp>
      <p:sp>
        <p:nvSpPr>
          <p:cNvPr id="29" name="Shape 27"/>
          <p:cNvSpPr/>
          <p:nvPr/>
        </p:nvSpPr>
        <p:spPr>
          <a:xfrm>
            <a:off x="6172200" y="1325880"/>
            <a:ext cx="2651760" cy="3611880"/>
          </a:xfrm>
          <a:prstGeom prst="rect">
            <a:avLst/>
          </a:prstGeom>
          <a:solidFill>
            <a:srgbClr val="F7F7F2"/>
          </a:solidFill>
          <a:ln w="12700">
            <a:solidFill>
              <a:srgbClr val="D1D5DB"/>
            </a:solidFill>
            <a:prstDash val="solid"/>
          </a:ln>
        </p:spPr>
        <p:txBody>
          <a:bodyPr/>
          <a:lstStyle/>
          <a:p>
            <a:endParaRPr lang="fr-FR"/>
          </a:p>
        </p:txBody>
      </p:sp>
      <p:sp>
        <p:nvSpPr>
          <p:cNvPr id="30" name="Text 28"/>
          <p:cNvSpPr/>
          <p:nvPr/>
        </p:nvSpPr>
        <p:spPr>
          <a:xfrm>
            <a:off x="6309360" y="1417320"/>
            <a:ext cx="2377440" cy="457200"/>
          </a:xfrm>
          <a:prstGeom prst="rect">
            <a:avLst/>
          </a:prstGeom>
          <a:noFill/>
          <a:ln/>
        </p:spPr>
        <p:txBody>
          <a:bodyPr wrap="square" lIns="0" tIns="0" rIns="0" bIns="0" rtlCol="0" anchor="ctr"/>
          <a:lstStyle/>
          <a:p>
            <a:pPr marL="0" indent="0">
              <a:buNone/>
            </a:pPr>
            <a:r>
              <a:rPr lang="en-US" sz="2000" b="1" dirty="0">
                <a:solidFill>
                  <a:srgbClr val="9CA3AF"/>
                </a:solidFill>
                <a:latin typeface="Calibri" pitchFamily="34" charset="0"/>
                <a:ea typeface="Calibri" pitchFamily="34" charset="-122"/>
                <a:cs typeface="Calibri" pitchFamily="34" charset="-120"/>
              </a:rPr>
              <a:t>???</a:t>
            </a:r>
            <a:endParaRPr lang="en-US" sz="2000" dirty="0"/>
          </a:p>
        </p:txBody>
      </p:sp>
      <p:sp>
        <p:nvSpPr>
          <p:cNvPr id="31" name="Text 29"/>
          <p:cNvSpPr/>
          <p:nvPr/>
        </p:nvSpPr>
        <p:spPr>
          <a:xfrm>
            <a:off x="6309360" y="1874520"/>
            <a:ext cx="2377440" cy="274320"/>
          </a:xfrm>
          <a:prstGeom prst="rect">
            <a:avLst/>
          </a:prstGeom>
          <a:noFill/>
          <a:ln/>
        </p:spPr>
        <p:txBody>
          <a:bodyPr wrap="square" lIns="0" tIns="0" rIns="0" bIns="0" rtlCol="0" anchor="ctr"/>
          <a:lstStyle/>
          <a:p>
            <a:pPr marL="0" indent="0">
              <a:buNone/>
            </a:pPr>
            <a:r>
              <a:rPr lang="en-US" sz="1100" i="1" dirty="0">
                <a:solidFill>
                  <a:srgbClr val="9CA3AF"/>
                </a:solidFill>
                <a:latin typeface="Calibri" pitchFamily="34" charset="0"/>
                <a:ea typeface="Calibri" pitchFamily="34" charset="-122"/>
                <a:cs typeface="Calibri" pitchFamily="34" charset="-120"/>
              </a:rPr>
              <a:t>À venir...</a:t>
            </a:r>
            <a:endParaRPr lang="en-US" sz="1100" dirty="0"/>
          </a:p>
        </p:txBody>
      </p:sp>
      <p:sp>
        <p:nvSpPr>
          <p:cNvPr id="32" name="Shape 30"/>
          <p:cNvSpPr/>
          <p:nvPr/>
        </p:nvSpPr>
        <p:spPr>
          <a:xfrm>
            <a:off x="6263640" y="2194560"/>
            <a:ext cx="2468880" cy="18288"/>
          </a:xfrm>
          <a:prstGeom prst="rect">
            <a:avLst/>
          </a:prstGeom>
          <a:solidFill>
            <a:srgbClr val="E5E7EB"/>
          </a:solidFill>
          <a:ln w="12700">
            <a:solidFill>
              <a:srgbClr val="E5E7EB"/>
            </a:solidFill>
            <a:prstDash val="solid"/>
          </a:ln>
        </p:spPr>
        <p:txBody>
          <a:bodyPr/>
          <a:lstStyle/>
          <a:p>
            <a:endParaRPr lang="fr-FR"/>
          </a:p>
        </p:txBody>
      </p:sp>
      <p:sp>
        <p:nvSpPr>
          <p:cNvPr id="33" name="Text 31"/>
          <p:cNvSpPr/>
          <p:nvPr/>
        </p:nvSpPr>
        <p:spPr>
          <a:xfrm>
            <a:off x="6309360" y="2286000"/>
            <a:ext cx="2377440" cy="365760"/>
          </a:xfrm>
          <a:prstGeom prst="rect">
            <a:avLst/>
          </a:prstGeom>
          <a:noFill/>
          <a:ln/>
        </p:spPr>
        <p:txBody>
          <a:bodyPr wrap="square" lIns="0" tIns="0" rIns="0" bIns="0" rtlCol="0" anchor="ctr"/>
          <a:lstStyle/>
          <a:p>
            <a:pPr marL="0" indent="0">
              <a:buNone/>
            </a:pPr>
            <a:r>
              <a:rPr lang="en-US" sz="1150" dirty="0">
                <a:solidFill>
                  <a:srgbClr val="D1D5DB"/>
                </a:solidFill>
                <a:latin typeface="Calibri" pitchFamily="34" charset="0"/>
                <a:ea typeface="Calibri" pitchFamily="34" charset="-122"/>
                <a:cs typeface="Calibri" pitchFamily="34" charset="-120"/>
              </a:rPr>
              <a:t>· · · · ·</a:t>
            </a:r>
            <a:endParaRPr lang="en-US" sz="1150" dirty="0"/>
          </a:p>
        </p:txBody>
      </p:sp>
      <p:sp>
        <p:nvSpPr>
          <p:cNvPr id="34" name="Text 32"/>
          <p:cNvSpPr/>
          <p:nvPr/>
        </p:nvSpPr>
        <p:spPr>
          <a:xfrm>
            <a:off x="6309360" y="2715768"/>
            <a:ext cx="2377440" cy="365760"/>
          </a:xfrm>
          <a:prstGeom prst="rect">
            <a:avLst/>
          </a:prstGeom>
          <a:noFill/>
          <a:ln/>
        </p:spPr>
        <p:txBody>
          <a:bodyPr wrap="square" lIns="0" tIns="0" rIns="0" bIns="0" rtlCol="0" anchor="ctr"/>
          <a:lstStyle/>
          <a:p>
            <a:pPr marL="0" indent="0">
              <a:buNone/>
            </a:pPr>
            <a:r>
              <a:rPr lang="en-US" sz="1150" dirty="0">
                <a:solidFill>
                  <a:srgbClr val="D1D5DB"/>
                </a:solidFill>
                <a:latin typeface="Calibri" pitchFamily="34" charset="0"/>
                <a:ea typeface="Calibri" pitchFamily="34" charset="-122"/>
                <a:cs typeface="Calibri" pitchFamily="34" charset="-120"/>
              </a:rPr>
              <a:t>· · · · ·</a:t>
            </a:r>
            <a:endParaRPr lang="en-US" sz="1150" dirty="0"/>
          </a:p>
        </p:txBody>
      </p:sp>
      <p:sp>
        <p:nvSpPr>
          <p:cNvPr id="35" name="Text 33"/>
          <p:cNvSpPr/>
          <p:nvPr/>
        </p:nvSpPr>
        <p:spPr>
          <a:xfrm>
            <a:off x="6309360" y="3145536"/>
            <a:ext cx="2377440" cy="365760"/>
          </a:xfrm>
          <a:prstGeom prst="rect">
            <a:avLst/>
          </a:prstGeom>
          <a:noFill/>
          <a:ln/>
        </p:spPr>
        <p:txBody>
          <a:bodyPr wrap="square" lIns="0" tIns="0" rIns="0" bIns="0" rtlCol="0" anchor="ctr"/>
          <a:lstStyle/>
          <a:p>
            <a:pPr marL="0" indent="0">
              <a:buNone/>
            </a:pPr>
            <a:r>
              <a:rPr lang="en-US" sz="1150" dirty="0">
                <a:solidFill>
                  <a:srgbClr val="D1D5DB"/>
                </a:solidFill>
                <a:latin typeface="Calibri" pitchFamily="34" charset="0"/>
                <a:ea typeface="Calibri" pitchFamily="34" charset="-122"/>
                <a:cs typeface="Calibri" pitchFamily="34" charset="-120"/>
              </a:rPr>
              <a:t>· · · · ·</a:t>
            </a:r>
            <a:endParaRPr lang="en-US" sz="1150" dirty="0"/>
          </a:p>
        </p:txBody>
      </p:sp>
      <p:sp>
        <p:nvSpPr>
          <p:cNvPr id="36" name="Text 34"/>
          <p:cNvSpPr/>
          <p:nvPr/>
        </p:nvSpPr>
        <p:spPr>
          <a:xfrm>
            <a:off x="6309360" y="3575304"/>
            <a:ext cx="2377440" cy="365760"/>
          </a:xfrm>
          <a:prstGeom prst="rect">
            <a:avLst/>
          </a:prstGeom>
          <a:noFill/>
          <a:ln/>
        </p:spPr>
        <p:txBody>
          <a:bodyPr wrap="square" lIns="0" tIns="0" rIns="0" bIns="0" rtlCol="0" anchor="ctr"/>
          <a:lstStyle/>
          <a:p>
            <a:pPr marL="0" indent="0">
              <a:buNone/>
            </a:pPr>
            <a:r>
              <a:rPr lang="en-US" sz="1150" dirty="0">
                <a:solidFill>
                  <a:srgbClr val="D1D5DB"/>
                </a:solidFill>
                <a:latin typeface="Calibri" pitchFamily="34" charset="0"/>
                <a:ea typeface="Calibri" pitchFamily="34" charset="-122"/>
                <a:cs typeface="Calibri" pitchFamily="34" charset="-120"/>
              </a:rPr>
              <a:t>· · · · ·</a:t>
            </a:r>
            <a:endParaRPr lang="en-US" sz="1150" dirty="0"/>
          </a:p>
        </p:txBody>
      </p:sp>
      <p:sp>
        <p:nvSpPr>
          <p:cNvPr id="37" name="Text 35"/>
          <p:cNvSpPr/>
          <p:nvPr/>
        </p:nvSpPr>
        <p:spPr>
          <a:xfrm>
            <a:off x="6309360" y="4005072"/>
            <a:ext cx="2377440" cy="365760"/>
          </a:xfrm>
          <a:prstGeom prst="rect">
            <a:avLst/>
          </a:prstGeom>
          <a:noFill/>
          <a:ln/>
        </p:spPr>
        <p:txBody>
          <a:bodyPr wrap="square" lIns="0" tIns="0" rIns="0" bIns="0" rtlCol="0" anchor="ctr"/>
          <a:lstStyle/>
          <a:p>
            <a:pPr marL="0" indent="0">
              <a:buNone/>
            </a:pPr>
            <a:r>
              <a:rPr lang="en-US" sz="1150" dirty="0">
                <a:solidFill>
                  <a:srgbClr val="D1D5DB"/>
                </a:solidFill>
                <a:latin typeface="Calibri" pitchFamily="34" charset="0"/>
                <a:ea typeface="Calibri" pitchFamily="34" charset="-122"/>
                <a:cs typeface="Calibri" pitchFamily="34" charset="-120"/>
              </a:rPr>
              <a:t>· · · · ·</a:t>
            </a:r>
            <a:endParaRPr lang="en-US" sz="1150" dirty="0"/>
          </a:p>
        </p:txBody>
      </p:sp>
      <p:sp>
        <p:nvSpPr>
          <p:cNvPr id="38" name="Text 36"/>
          <p:cNvSpPr/>
          <p:nvPr/>
        </p:nvSpPr>
        <p:spPr>
          <a:xfrm>
            <a:off x="594360" y="4924044"/>
            <a:ext cx="8229600" cy="219456"/>
          </a:xfrm>
          <a:prstGeom prst="rect">
            <a:avLst/>
          </a:prstGeom>
          <a:noFill/>
          <a:ln/>
        </p:spPr>
        <p:txBody>
          <a:bodyPr wrap="square" lIns="0" tIns="0" rIns="0" bIns="0" rtlCol="0" anchor="ctr"/>
          <a:lstStyle/>
          <a:p>
            <a:pPr marL="0" indent="0" algn="ctr">
              <a:buNone/>
            </a:pPr>
            <a:r>
              <a:rPr lang="en-US" sz="1000" dirty="0">
                <a:solidFill>
                  <a:srgbClr val="6B7280"/>
                </a:solidFill>
                <a:latin typeface="Calibri" pitchFamily="34" charset="0"/>
                <a:ea typeface="Calibri" pitchFamily="34" charset="-122"/>
                <a:cs typeface="Calibri" pitchFamily="34" charset="-120"/>
              </a:rPr>
              <a:t>Les 3 composantes communiquent via l'API REST — Laravel Sanctum + HTTPS</a:t>
            </a:r>
            <a:endParaRPr lang="en-US" sz="1000"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name="Slide 5">
    <p:bg>
      <p:bgPr>
        <a:solidFill>
          <a:srgbClr val="F7F7F2"/>
        </a:solidFill>
        <a:effectLst/>
      </p:bgPr>
    </p:bg>
    <p:spTree>
      <p:nvGrpSpPr>
        <p:cNvPr id="1" name=""/>
        <p:cNvGrpSpPr/>
        <p:nvPr/>
      </p:nvGrpSpPr>
      <p:grpSpPr>
        <a:xfrm>
          <a:off x="0" y="0"/>
          <a:ext cx="0" cy="0"/>
          <a:chOff x="0" y="0"/>
          <a:chExt cx="0" cy="0"/>
        </a:xfrm>
      </p:grpSpPr>
      <p:sp>
        <p:nvSpPr>
          <p:cNvPr id="2" name="Shape 0"/>
          <p:cNvSpPr/>
          <p:nvPr/>
        </p:nvSpPr>
        <p:spPr>
          <a:xfrm>
            <a:off x="0" y="0"/>
            <a:ext cx="9144000" cy="82296"/>
          </a:xfrm>
          <a:prstGeom prst="rect">
            <a:avLst/>
          </a:prstGeom>
          <a:solidFill>
            <a:srgbClr val="00BF63"/>
          </a:solidFill>
          <a:ln w="12700">
            <a:solidFill>
              <a:srgbClr val="00BF63"/>
            </a:solidFill>
            <a:prstDash val="solid"/>
          </a:ln>
        </p:spPr>
        <p:txBody>
          <a:bodyPr/>
          <a:lstStyle/>
          <a:p>
            <a:endParaRPr lang="fr-FR"/>
          </a:p>
        </p:txBody>
      </p:sp>
      <p:sp>
        <p:nvSpPr>
          <p:cNvPr id="3" name="Text 1"/>
          <p:cNvSpPr/>
          <p:nvPr/>
        </p:nvSpPr>
        <p:spPr>
          <a:xfrm>
            <a:off x="8229600" y="100584"/>
            <a:ext cx="749808" cy="347472"/>
          </a:xfrm>
          <a:prstGeom prst="rect">
            <a:avLst/>
          </a:prstGeom>
          <a:noFill/>
          <a:ln/>
        </p:spPr>
        <p:txBody>
          <a:bodyPr wrap="square" lIns="0" tIns="0" rIns="0" bIns="0" rtlCol="0" anchor="ctr"/>
          <a:lstStyle/>
          <a:p>
            <a:pPr marL="0" indent="0" algn="r">
              <a:buNone/>
            </a:pPr>
            <a:r>
              <a:rPr lang="en-US" sz="1400" b="1" dirty="0">
                <a:solidFill>
                  <a:srgbClr val="00BF63"/>
                </a:solidFill>
                <a:latin typeface="Calibri" pitchFamily="34" charset="0"/>
                <a:ea typeface="Calibri" pitchFamily="34" charset="-122"/>
                <a:cs typeface="Calibri" pitchFamily="34" charset="-120"/>
              </a:rPr>
              <a:t>05</a:t>
            </a:r>
            <a:endParaRPr lang="en-US" sz="1400" dirty="0"/>
          </a:p>
        </p:txBody>
      </p:sp>
      <p:sp>
        <p:nvSpPr>
          <p:cNvPr id="4" name="Text 2"/>
          <p:cNvSpPr/>
          <p:nvPr/>
        </p:nvSpPr>
        <p:spPr>
          <a:xfrm>
            <a:off x="594360" y="118872"/>
            <a:ext cx="6400800" cy="237744"/>
          </a:xfrm>
          <a:prstGeom prst="rect">
            <a:avLst/>
          </a:prstGeom>
          <a:noFill/>
          <a:ln/>
        </p:spPr>
        <p:txBody>
          <a:bodyPr wrap="square" lIns="0" tIns="0" rIns="0" bIns="0" rtlCol="0" anchor="ctr"/>
          <a:lstStyle/>
          <a:p>
            <a:pPr marL="0" indent="0">
              <a:buNone/>
            </a:pPr>
            <a:r>
              <a:rPr lang="en-US" sz="900" kern="0" spc="200" dirty="0">
                <a:solidFill>
                  <a:srgbClr val="6B7280"/>
                </a:solidFill>
                <a:latin typeface="Calibri" pitchFamily="34" charset="0"/>
                <a:ea typeface="Calibri" pitchFamily="34" charset="-122"/>
                <a:cs typeface="Calibri" pitchFamily="34" charset="-120"/>
              </a:rPr>
              <a:t>PLATEFORME WEB</a:t>
            </a:r>
            <a:endParaRPr lang="en-US" sz="900" dirty="0"/>
          </a:p>
        </p:txBody>
      </p:sp>
      <p:sp>
        <p:nvSpPr>
          <p:cNvPr id="5" name="Shape 3"/>
          <p:cNvSpPr/>
          <p:nvPr/>
        </p:nvSpPr>
        <p:spPr>
          <a:xfrm>
            <a:off x="594360" y="402336"/>
            <a:ext cx="502920" cy="64008"/>
          </a:xfrm>
          <a:prstGeom prst="rect">
            <a:avLst/>
          </a:prstGeom>
          <a:solidFill>
            <a:srgbClr val="FFDE59"/>
          </a:solidFill>
          <a:ln w="12700">
            <a:solidFill>
              <a:srgbClr val="FFDE59"/>
            </a:solidFill>
            <a:prstDash val="solid"/>
          </a:ln>
        </p:spPr>
        <p:txBody>
          <a:bodyPr/>
          <a:lstStyle/>
          <a:p>
            <a:endParaRPr lang="fr-FR"/>
          </a:p>
        </p:txBody>
      </p:sp>
      <p:sp>
        <p:nvSpPr>
          <p:cNvPr id="6" name="Text 4"/>
          <p:cNvSpPr/>
          <p:nvPr/>
        </p:nvSpPr>
        <p:spPr>
          <a:xfrm>
            <a:off x="594360" y="475488"/>
            <a:ext cx="7955280" cy="640080"/>
          </a:xfrm>
          <a:prstGeom prst="rect">
            <a:avLst/>
          </a:prstGeom>
          <a:noFill/>
          <a:ln/>
        </p:spPr>
        <p:txBody>
          <a:bodyPr wrap="square" lIns="0" tIns="0" rIns="0" bIns="0" rtlCol="0" anchor="ctr"/>
          <a:lstStyle/>
          <a:p>
            <a:pPr marL="0" indent="0">
              <a:buNone/>
            </a:pPr>
            <a:r>
              <a:rPr lang="en-US" sz="2600" dirty="0">
                <a:solidFill>
                  <a:srgbClr val="0D1B2A"/>
                </a:solidFill>
                <a:latin typeface="Calibri" pitchFamily="34" charset="0"/>
                <a:ea typeface="Calibri" pitchFamily="34" charset="-122"/>
                <a:cs typeface="Calibri" pitchFamily="34" charset="-120"/>
              </a:rPr>
              <a:t>Laravel 12 — Architecture &amp; fonctionnalités</a:t>
            </a:r>
            <a:endParaRPr lang="en-US" sz="2600" dirty="0"/>
          </a:p>
        </p:txBody>
      </p:sp>
      <p:sp>
        <p:nvSpPr>
          <p:cNvPr id="7" name="Shape 5"/>
          <p:cNvSpPr/>
          <p:nvPr/>
        </p:nvSpPr>
        <p:spPr>
          <a:xfrm>
            <a:off x="594360" y="1143000"/>
            <a:ext cx="8046720" cy="18288"/>
          </a:xfrm>
          <a:prstGeom prst="rect">
            <a:avLst/>
          </a:prstGeom>
          <a:solidFill>
            <a:srgbClr val="E5E7EB"/>
          </a:solidFill>
          <a:ln w="12700">
            <a:solidFill>
              <a:srgbClr val="E5E7EB"/>
            </a:solidFill>
            <a:prstDash val="solid"/>
          </a:ln>
        </p:spPr>
        <p:txBody>
          <a:bodyPr/>
          <a:lstStyle/>
          <a:p>
            <a:endParaRPr lang="fr-FR"/>
          </a:p>
        </p:txBody>
      </p:sp>
      <p:sp>
        <p:nvSpPr>
          <p:cNvPr id="8" name="Shape 6"/>
          <p:cNvSpPr/>
          <p:nvPr/>
        </p:nvSpPr>
        <p:spPr>
          <a:xfrm>
            <a:off x="502920" y="1261872"/>
            <a:ext cx="4069080" cy="64008"/>
          </a:xfrm>
          <a:prstGeom prst="rect">
            <a:avLst/>
          </a:prstGeom>
          <a:solidFill>
            <a:srgbClr val="00BF63"/>
          </a:solidFill>
          <a:ln w="12700">
            <a:solidFill>
              <a:srgbClr val="00BF63"/>
            </a:solidFill>
            <a:prstDash val="solid"/>
          </a:ln>
        </p:spPr>
        <p:txBody>
          <a:bodyPr/>
          <a:lstStyle/>
          <a:p>
            <a:endParaRPr lang="fr-FR"/>
          </a:p>
        </p:txBody>
      </p:sp>
      <p:sp>
        <p:nvSpPr>
          <p:cNvPr id="9" name="Text 7"/>
          <p:cNvSpPr/>
          <p:nvPr/>
        </p:nvSpPr>
        <p:spPr>
          <a:xfrm>
            <a:off x="502920" y="1389888"/>
            <a:ext cx="4069080" cy="347472"/>
          </a:xfrm>
          <a:prstGeom prst="rect">
            <a:avLst/>
          </a:prstGeom>
          <a:noFill/>
          <a:ln/>
        </p:spPr>
        <p:txBody>
          <a:bodyPr wrap="square" lIns="0" tIns="0" rIns="0" bIns="0" rtlCol="0" anchor="ctr"/>
          <a:lstStyle/>
          <a:p>
            <a:pPr marL="0" indent="0">
              <a:buNone/>
            </a:pPr>
            <a:r>
              <a:rPr lang="en-US" sz="1300" b="1" dirty="0">
                <a:solidFill>
                  <a:srgbClr val="0D1B2A"/>
                </a:solidFill>
                <a:latin typeface="Calibri" pitchFamily="34" charset="0"/>
                <a:ea typeface="Calibri" pitchFamily="34" charset="-122"/>
                <a:cs typeface="Calibri" pitchFamily="34" charset="-120"/>
              </a:rPr>
              <a:t>Stack technique</a:t>
            </a:r>
            <a:endParaRPr lang="en-US" sz="1300" dirty="0"/>
          </a:p>
        </p:txBody>
      </p:sp>
      <p:sp>
        <p:nvSpPr>
          <p:cNvPr id="10" name="Shape 8"/>
          <p:cNvSpPr/>
          <p:nvPr/>
        </p:nvSpPr>
        <p:spPr>
          <a:xfrm>
            <a:off x="502920" y="1755648"/>
            <a:ext cx="4069080" cy="18288"/>
          </a:xfrm>
          <a:prstGeom prst="rect">
            <a:avLst/>
          </a:prstGeom>
          <a:solidFill>
            <a:srgbClr val="E5E7EB"/>
          </a:solidFill>
          <a:ln w="12700">
            <a:solidFill>
              <a:srgbClr val="E5E7EB"/>
            </a:solidFill>
            <a:prstDash val="solid"/>
          </a:ln>
        </p:spPr>
        <p:txBody>
          <a:bodyPr/>
          <a:lstStyle/>
          <a:p>
            <a:endParaRPr lang="fr-FR"/>
          </a:p>
        </p:txBody>
      </p:sp>
      <p:sp>
        <p:nvSpPr>
          <p:cNvPr id="11" name="Shape 9"/>
          <p:cNvSpPr/>
          <p:nvPr/>
        </p:nvSpPr>
        <p:spPr>
          <a:xfrm>
            <a:off x="502920" y="1828800"/>
            <a:ext cx="4069080" cy="402336"/>
          </a:xfrm>
          <a:prstGeom prst="rect">
            <a:avLst/>
          </a:prstGeom>
          <a:solidFill>
            <a:srgbClr val="FFFFFF"/>
          </a:solidFill>
          <a:ln w="12700">
            <a:solidFill>
              <a:srgbClr val="E5E7EB"/>
            </a:solidFill>
            <a:prstDash val="solid"/>
          </a:ln>
        </p:spPr>
        <p:txBody>
          <a:bodyPr/>
          <a:lstStyle/>
          <a:p>
            <a:endParaRPr lang="fr-FR"/>
          </a:p>
        </p:txBody>
      </p:sp>
      <p:sp>
        <p:nvSpPr>
          <p:cNvPr id="12" name="Text 10"/>
          <p:cNvSpPr/>
          <p:nvPr/>
        </p:nvSpPr>
        <p:spPr>
          <a:xfrm>
            <a:off x="640080" y="1883664"/>
            <a:ext cx="1371600" cy="274320"/>
          </a:xfrm>
          <a:prstGeom prst="rect">
            <a:avLst/>
          </a:prstGeom>
          <a:noFill/>
          <a:ln/>
        </p:spPr>
        <p:txBody>
          <a:bodyPr wrap="square" lIns="0" tIns="0" rIns="0" bIns="0" rtlCol="0" anchor="ctr"/>
          <a:lstStyle/>
          <a:p>
            <a:pPr marL="0" indent="0">
              <a:buNone/>
            </a:pPr>
            <a:r>
              <a:rPr lang="en-US" sz="1100" b="1" dirty="0">
                <a:solidFill>
                  <a:srgbClr val="0D1B2A"/>
                </a:solidFill>
                <a:latin typeface="Calibri" pitchFamily="34" charset="0"/>
                <a:ea typeface="Calibri" pitchFamily="34" charset="-122"/>
                <a:cs typeface="Calibri" pitchFamily="34" charset="-120"/>
              </a:rPr>
              <a:t>Framework</a:t>
            </a:r>
            <a:endParaRPr lang="en-US" sz="1100" dirty="0"/>
          </a:p>
        </p:txBody>
      </p:sp>
      <p:sp>
        <p:nvSpPr>
          <p:cNvPr id="13" name="Text 11"/>
          <p:cNvSpPr/>
          <p:nvPr/>
        </p:nvSpPr>
        <p:spPr>
          <a:xfrm>
            <a:off x="2057400" y="1883664"/>
            <a:ext cx="2468880" cy="274320"/>
          </a:xfrm>
          <a:prstGeom prst="rect">
            <a:avLst/>
          </a:prstGeom>
          <a:noFill/>
          <a:ln/>
        </p:spPr>
        <p:txBody>
          <a:bodyPr wrap="square" lIns="0" tIns="0" rIns="0" bIns="0" rtlCol="0" anchor="ctr"/>
          <a:lstStyle/>
          <a:p>
            <a:pPr marL="0" indent="0">
              <a:buNone/>
            </a:pPr>
            <a:r>
              <a:rPr lang="en-US" sz="1100" dirty="0">
                <a:solidFill>
                  <a:srgbClr val="2D2D2D"/>
                </a:solidFill>
                <a:latin typeface="Calibri" pitchFamily="34" charset="0"/>
                <a:ea typeface="Calibri" pitchFamily="34" charset="-122"/>
                <a:cs typeface="Calibri" pitchFamily="34" charset="-120"/>
              </a:rPr>
              <a:t>Laravel 12 — PHP 8.2</a:t>
            </a:r>
            <a:endParaRPr lang="en-US" sz="1100" dirty="0"/>
          </a:p>
        </p:txBody>
      </p:sp>
      <p:sp>
        <p:nvSpPr>
          <p:cNvPr id="14" name="Shape 12"/>
          <p:cNvSpPr/>
          <p:nvPr/>
        </p:nvSpPr>
        <p:spPr>
          <a:xfrm>
            <a:off x="502920" y="2258568"/>
            <a:ext cx="4069080" cy="402336"/>
          </a:xfrm>
          <a:prstGeom prst="rect">
            <a:avLst/>
          </a:prstGeom>
          <a:solidFill>
            <a:srgbClr val="F0F0EC"/>
          </a:solidFill>
          <a:ln w="12700">
            <a:solidFill>
              <a:srgbClr val="E5E7EB"/>
            </a:solidFill>
            <a:prstDash val="solid"/>
          </a:ln>
        </p:spPr>
        <p:txBody>
          <a:bodyPr/>
          <a:lstStyle/>
          <a:p>
            <a:endParaRPr lang="fr-FR"/>
          </a:p>
        </p:txBody>
      </p:sp>
      <p:sp>
        <p:nvSpPr>
          <p:cNvPr id="15" name="Text 13"/>
          <p:cNvSpPr/>
          <p:nvPr/>
        </p:nvSpPr>
        <p:spPr>
          <a:xfrm>
            <a:off x="640080" y="2313432"/>
            <a:ext cx="1371600" cy="274320"/>
          </a:xfrm>
          <a:prstGeom prst="rect">
            <a:avLst/>
          </a:prstGeom>
          <a:noFill/>
          <a:ln/>
        </p:spPr>
        <p:txBody>
          <a:bodyPr wrap="square" lIns="0" tIns="0" rIns="0" bIns="0" rtlCol="0" anchor="ctr"/>
          <a:lstStyle/>
          <a:p>
            <a:pPr marL="0" indent="0">
              <a:buNone/>
            </a:pPr>
            <a:r>
              <a:rPr lang="en-US" sz="1100" b="1" dirty="0">
                <a:solidFill>
                  <a:srgbClr val="0D1B2A"/>
                </a:solidFill>
                <a:latin typeface="Calibri" pitchFamily="34" charset="0"/>
                <a:ea typeface="Calibri" pitchFamily="34" charset="-122"/>
                <a:cs typeface="Calibri" pitchFamily="34" charset="-120"/>
              </a:rPr>
              <a:t>Admin</a:t>
            </a:r>
            <a:endParaRPr lang="en-US" sz="1100" dirty="0"/>
          </a:p>
        </p:txBody>
      </p:sp>
      <p:sp>
        <p:nvSpPr>
          <p:cNvPr id="16" name="Text 14"/>
          <p:cNvSpPr/>
          <p:nvPr/>
        </p:nvSpPr>
        <p:spPr>
          <a:xfrm>
            <a:off x="2057400" y="2313432"/>
            <a:ext cx="2468880" cy="274320"/>
          </a:xfrm>
          <a:prstGeom prst="rect">
            <a:avLst/>
          </a:prstGeom>
          <a:noFill/>
          <a:ln/>
        </p:spPr>
        <p:txBody>
          <a:bodyPr wrap="square" lIns="0" tIns="0" rIns="0" bIns="0" rtlCol="0" anchor="ctr"/>
          <a:lstStyle/>
          <a:p>
            <a:pPr marL="0" indent="0">
              <a:buNone/>
            </a:pPr>
            <a:r>
              <a:rPr lang="en-US" sz="1100" dirty="0">
                <a:solidFill>
                  <a:srgbClr val="2D2D2D"/>
                </a:solidFill>
                <a:latin typeface="Calibri" pitchFamily="34" charset="0"/>
                <a:ea typeface="Calibri" pitchFamily="34" charset="-122"/>
                <a:cs typeface="Calibri" pitchFamily="34" charset="-120"/>
              </a:rPr>
              <a:t>FilamentPHP 3.2</a:t>
            </a:r>
            <a:endParaRPr lang="en-US" sz="1100" dirty="0"/>
          </a:p>
        </p:txBody>
      </p:sp>
      <p:sp>
        <p:nvSpPr>
          <p:cNvPr id="17" name="Shape 15"/>
          <p:cNvSpPr/>
          <p:nvPr/>
        </p:nvSpPr>
        <p:spPr>
          <a:xfrm>
            <a:off x="502920" y="2688336"/>
            <a:ext cx="4069080" cy="402336"/>
          </a:xfrm>
          <a:prstGeom prst="rect">
            <a:avLst/>
          </a:prstGeom>
          <a:solidFill>
            <a:srgbClr val="FFFFFF"/>
          </a:solidFill>
          <a:ln w="12700">
            <a:solidFill>
              <a:srgbClr val="E5E7EB"/>
            </a:solidFill>
            <a:prstDash val="solid"/>
          </a:ln>
        </p:spPr>
        <p:txBody>
          <a:bodyPr/>
          <a:lstStyle/>
          <a:p>
            <a:endParaRPr lang="fr-FR"/>
          </a:p>
        </p:txBody>
      </p:sp>
      <p:sp>
        <p:nvSpPr>
          <p:cNvPr id="18" name="Text 16"/>
          <p:cNvSpPr/>
          <p:nvPr/>
        </p:nvSpPr>
        <p:spPr>
          <a:xfrm>
            <a:off x="640080" y="2743200"/>
            <a:ext cx="1371600" cy="274320"/>
          </a:xfrm>
          <a:prstGeom prst="rect">
            <a:avLst/>
          </a:prstGeom>
          <a:noFill/>
          <a:ln/>
        </p:spPr>
        <p:txBody>
          <a:bodyPr wrap="square" lIns="0" tIns="0" rIns="0" bIns="0" rtlCol="0" anchor="ctr"/>
          <a:lstStyle/>
          <a:p>
            <a:pPr marL="0" indent="0">
              <a:buNone/>
            </a:pPr>
            <a:r>
              <a:rPr lang="en-US" sz="1100" b="1" dirty="0">
                <a:solidFill>
                  <a:srgbClr val="0D1B2A"/>
                </a:solidFill>
                <a:latin typeface="Calibri" pitchFamily="34" charset="0"/>
                <a:ea typeface="Calibri" pitchFamily="34" charset="-122"/>
                <a:cs typeface="Calibri" pitchFamily="34" charset="-120"/>
              </a:rPr>
              <a:t>Auth API</a:t>
            </a:r>
            <a:endParaRPr lang="en-US" sz="1100" dirty="0"/>
          </a:p>
        </p:txBody>
      </p:sp>
      <p:sp>
        <p:nvSpPr>
          <p:cNvPr id="19" name="Text 17"/>
          <p:cNvSpPr/>
          <p:nvPr/>
        </p:nvSpPr>
        <p:spPr>
          <a:xfrm>
            <a:off x="2057400" y="2743200"/>
            <a:ext cx="2468880" cy="274320"/>
          </a:xfrm>
          <a:prstGeom prst="rect">
            <a:avLst/>
          </a:prstGeom>
          <a:noFill/>
          <a:ln/>
        </p:spPr>
        <p:txBody>
          <a:bodyPr wrap="square" lIns="0" tIns="0" rIns="0" bIns="0" rtlCol="0" anchor="ctr"/>
          <a:lstStyle/>
          <a:p>
            <a:pPr marL="0" indent="0">
              <a:buNone/>
            </a:pPr>
            <a:r>
              <a:rPr lang="en-US" sz="1100" dirty="0">
                <a:solidFill>
                  <a:srgbClr val="2D2D2D"/>
                </a:solidFill>
                <a:latin typeface="Calibri" pitchFamily="34" charset="0"/>
                <a:ea typeface="Calibri" pitchFamily="34" charset="-122"/>
                <a:cs typeface="Calibri" pitchFamily="34" charset="-120"/>
              </a:rPr>
              <a:t>Laravel Sanctum</a:t>
            </a:r>
            <a:endParaRPr lang="en-US" sz="1100" dirty="0"/>
          </a:p>
        </p:txBody>
      </p:sp>
      <p:sp>
        <p:nvSpPr>
          <p:cNvPr id="20" name="Shape 18"/>
          <p:cNvSpPr/>
          <p:nvPr/>
        </p:nvSpPr>
        <p:spPr>
          <a:xfrm>
            <a:off x="502920" y="3118104"/>
            <a:ext cx="4069080" cy="402336"/>
          </a:xfrm>
          <a:prstGeom prst="rect">
            <a:avLst/>
          </a:prstGeom>
          <a:solidFill>
            <a:srgbClr val="F0F0EC"/>
          </a:solidFill>
          <a:ln w="12700">
            <a:solidFill>
              <a:srgbClr val="E5E7EB"/>
            </a:solidFill>
            <a:prstDash val="solid"/>
          </a:ln>
        </p:spPr>
        <p:txBody>
          <a:bodyPr/>
          <a:lstStyle/>
          <a:p>
            <a:endParaRPr lang="fr-FR"/>
          </a:p>
        </p:txBody>
      </p:sp>
      <p:sp>
        <p:nvSpPr>
          <p:cNvPr id="21" name="Text 19"/>
          <p:cNvSpPr/>
          <p:nvPr/>
        </p:nvSpPr>
        <p:spPr>
          <a:xfrm>
            <a:off x="640080" y="3172968"/>
            <a:ext cx="1371600" cy="274320"/>
          </a:xfrm>
          <a:prstGeom prst="rect">
            <a:avLst/>
          </a:prstGeom>
          <a:noFill/>
          <a:ln/>
        </p:spPr>
        <p:txBody>
          <a:bodyPr wrap="square" lIns="0" tIns="0" rIns="0" bIns="0" rtlCol="0" anchor="ctr"/>
          <a:lstStyle/>
          <a:p>
            <a:pPr marL="0" indent="0">
              <a:buNone/>
            </a:pPr>
            <a:r>
              <a:rPr lang="en-US" sz="1100" b="1" dirty="0">
                <a:solidFill>
                  <a:srgbClr val="0D1B2A"/>
                </a:solidFill>
                <a:latin typeface="Calibri" pitchFamily="34" charset="0"/>
                <a:ea typeface="Calibri" pitchFamily="34" charset="-122"/>
                <a:cs typeface="Calibri" pitchFamily="34" charset="-120"/>
              </a:rPr>
              <a:t>Frontend</a:t>
            </a:r>
            <a:endParaRPr lang="en-US" sz="1100" dirty="0"/>
          </a:p>
        </p:txBody>
      </p:sp>
      <p:sp>
        <p:nvSpPr>
          <p:cNvPr id="22" name="Text 20"/>
          <p:cNvSpPr/>
          <p:nvPr/>
        </p:nvSpPr>
        <p:spPr>
          <a:xfrm>
            <a:off x="2057400" y="3172968"/>
            <a:ext cx="2468880" cy="274320"/>
          </a:xfrm>
          <a:prstGeom prst="rect">
            <a:avLst/>
          </a:prstGeom>
          <a:noFill/>
          <a:ln/>
        </p:spPr>
        <p:txBody>
          <a:bodyPr wrap="square" lIns="0" tIns="0" rIns="0" bIns="0" rtlCol="0" anchor="ctr"/>
          <a:lstStyle/>
          <a:p>
            <a:pPr marL="0" indent="0">
              <a:buNone/>
            </a:pPr>
            <a:r>
              <a:rPr lang="en-US" sz="1100" dirty="0">
                <a:solidFill>
                  <a:srgbClr val="2D2D2D"/>
                </a:solidFill>
                <a:latin typeface="Calibri" pitchFamily="34" charset="0"/>
                <a:ea typeface="Calibri" pitchFamily="34" charset="-122"/>
                <a:cs typeface="Calibri" pitchFamily="34" charset="-120"/>
              </a:rPr>
              <a:t>Tailwind CSS 4 + Alpine.js</a:t>
            </a:r>
            <a:endParaRPr lang="en-US" sz="1100" dirty="0"/>
          </a:p>
        </p:txBody>
      </p:sp>
      <p:sp>
        <p:nvSpPr>
          <p:cNvPr id="23" name="Shape 21"/>
          <p:cNvSpPr/>
          <p:nvPr/>
        </p:nvSpPr>
        <p:spPr>
          <a:xfrm>
            <a:off x="502920" y="3547872"/>
            <a:ext cx="4069080" cy="402336"/>
          </a:xfrm>
          <a:prstGeom prst="rect">
            <a:avLst/>
          </a:prstGeom>
          <a:solidFill>
            <a:srgbClr val="FFFFFF"/>
          </a:solidFill>
          <a:ln w="12700">
            <a:solidFill>
              <a:srgbClr val="E5E7EB"/>
            </a:solidFill>
            <a:prstDash val="solid"/>
          </a:ln>
        </p:spPr>
        <p:txBody>
          <a:bodyPr/>
          <a:lstStyle/>
          <a:p>
            <a:endParaRPr lang="fr-FR"/>
          </a:p>
        </p:txBody>
      </p:sp>
      <p:sp>
        <p:nvSpPr>
          <p:cNvPr id="24" name="Text 22"/>
          <p:cNvSpPr/>
          <p:nvPr/>
        </p:nvSpPr>
        <p:spPr>
          <a:xfrm>
            <a:off x="640080" y="3602736"/>
            <a:ext cx="1371600" cy="274320"/>
          </a:xfrm>
          <a:prstGeom prst="rect">
            <a:avLst/>
          </a:prstGeom>
          <a:noFill/>
          <a:ln/>
        </p:spPr>
        <p:txBody>
          <a:bodyPr wrap="square" lIns="0" tIns="0" rIns="0" bIns="0" rtlCol="0" anchor="ctr"/>
          <a:lstStyle/>
          <a:p>
            <a:pPr marL="0" indent="0">
              <a:buNone/>
            </a:pPr>
            <a:r>
              <a:rPr lang="en-US" sz="1100" b="1" dirty="0">
                <a:solidFill>
                  <a:srgbClr val="0D1B2A"/>
                </a:solidFill>
                <a:latin typeface="Calibri" pitchFamily="34" charset="0"/>
                <a:ea typeface="Calibri" pitchFamily="34" charset="-122"/>
                <a:cs typeface="Calibri" pitchFamily="34" charset="-120"/>
              </a:rPr>
              <a:t>Charte UI</a:t>
            </a:r>
            <a:endParaRPr lang="en-US" sz="1100" dirty="0"/>
          </a:p>
        </p:txBody>
      </p:sp>
      <p:sp>
        <p:nvSpPr>
          <p:cNvPr id="25" name="Text 23"/>
          <p:cNvSpPr/>
          <p:nvPr/>
        </p:nvSpPr>
        <p:spPr>
          <a:xfrm>
            <a:off x="2057400" y="3602736"/>
            <a:ext cx="2468880" cy="274320"/>
          </a:xfrm>
          <a:prstGeom prst="rect">
            <a:avLst/>
          </a:prstGeom>
          <a:noFill/>
          <a:ln/>
        </p:spPr>
        <p:txBody>
          <a:bodyPr wrap="square" lIns="0" tIns="0" rIns="0" bIns="0" rtlCol="0" anchor="ctr"/>
          <a:lstStyle/>
          <a:p>
            <a:pPr marL="0" indent="0">
              <a:buNone/>
            </a:pPr>
            <a:r>
              <a:rPr lang="en-US" sz="1100" dirty="0">
                <a:solidFill>
                  <a:srgbClr val="2D2D2D"/>
                </a:solidFill>
                <a:latin typeface="Calibri" pitchFamily="34" charset="0"/>
                <a:ea typeface="Calibri" pitchFamily="34" charset="-122"/>
                <a:cs typeface="Calibri" pitchFamily="34" charset="-120"/>
              </a:rPr>
              <a:t>DSFR (Design Système État)</a:t>
            </a:r>
            <a:endParaRPr lang="en-US" sz="1100" dirty="0"/>
          </a:p>
        </p:txBody>
      </p:sp>
      <p:sp>
        <p:nvSpPr>
          <p:cNvPr id="26" name="Shape 24"/>
          <p:cNvSpPr/>
          <p:nvPr/>
        </p:nvSpPr>
        <p:spPr>
          <a:xfrm>
            <a:off x="502920" y="3977640"/>
            <a:ext cx="4069080" cy="402336"/>
          </a:xfrm>
          <a:prstGeom prst="rect">
            <a:avLst/>
          </a:prstGeom>
          <a:solidFill>
            <a:srgbClr val="F0F0EC"/>
          </a:solidFill>
          <a:ln w="12700">
            <a:solidFill>
              <a:srgbClr val="E5E7EB"/>
            </a:solidFill>
            <a:prstDash val="solid"/>
          </a:ln>
        </p:spPr>
        <p:txBody>
          <a:bodyPr/>
          <a:lstStyle/>
          <a:p>
            <a:endParaRPr lang="fr-FR"/>
          </a:p>
        </p:txBody>
      </p:sp>
      <p:sp>
        <p:nvSpPr>
          <p:cNvPr id="27" name="Text 25"/>
          <p:cNvSpPr/>
          <p:nvPr/>
        </p:nvSpPr>
        <p:spPr>
          <a:xfrm>
            <a:off x="640080" y="4032504"/>
            <a:ext cx="1371600" cy="274320"/>
          </a:xfrm>
          <a:prstGeom prst="rect">
            <a:avLst/>
          </a:prstGeom>
          <a:noFill/>
          <a:ln/>
        </p:spPr>
        <p:txBody>
          <a:bodyPr wrap="square" lIns="0" tIns="0" rIns="0" bIns="0" rtlCol="0" anchor="ctr"/>
          <a:lstStyle/>
          <a:p>
            <a:pPr marL="0" indent="0">
              <a:buNone/>
            </a:pPr>
            <a:r>
              <a:rPr lang="en-US" sz="1100" b="1" dirty="0">
                <a:solidFill>
                  <a:srgbClr val="0D1B2A"/>
                </a:solidFill>
                <a:latin typeface="Calibri" pitchFamily="34" charset="0"/>
                <a:ea typeface="Calibri" pitchFamily="34" charset="-122"/>
                <a:cs typeface="Calibri" pitchFamily="34" charset="-120"/>
              </a:rPr>
              <a:t>Base de données</a:t>
            </a:r>
            <a:endParaRPr lang="en-US" sz="1100" dirty="0"/>
          </a:p>
        </p:txBody>
      </p:sp>
      <p:sp>
        <p:nvSpPr>
          <p:cNvPr id="28" name="Text 26"/>
          <p:cNvSpPr/>
          <p:nvPr/>
        </p:nvSpPr>
        <p:spPr>
          <a:xfrm>
            <a:off x="2057400" y="4032504"/>
            <a:ext cx="2468880" cy="274320"/>
          </a:xfrm>
          <a:prstGeom prst="rect">
            <a:avLst/>
          </a:prstGeom>
          <a:noFill/>
          <a:ln/>
        </p:spPr>
        <p:txBody>
          <a:bodyPr wrap="square" lIns="0" tIns="0" rIns="0" bIns="0" rtlCol="0" anchor="ctr"/>
          <a:lstStyle/>
          <a:p>
            <a:pPr marL="0" indent="0">
              <a:buNone/>
            </a:pPr>
            <a:r>
              <a:rPr lang="en-US" sz="1100" dirty="0">
                <a:solidFill>
                  <a:srgbClr val="2D2D2D"/>
                </a:solidFill>
                <a:latin typeface="Calibri" pitchFamily="34" charset="0"/>
                <a:ea typeface="Calibri" pitchFamily="34" charset="-122"/>
                <a:cs typeface="Calibri" pitchFamily="34" charset="-120"/>
              </a:rPr>
              <a:t>MySQL 8.0</a:t>
            </a:r>
            <a:endParaRPr lang="en-US" sz="1100" dirty="0"/>
          </a:p>
        </p:txBody>
      </p:sp>
      <p:sp>
        <p:nvSpPr>
          <p:cNvPr id="29" name="Shape 27"/>
          <p:cNvSpPr/>
          <p:nvPr/>
        </p:nvSpPr>
        <p:spPr>
          <a:xfrm>
            <a:off x="502920" y="4407408"/>
            <a:ext cx="4069080" cy="402336"/>
          </a:xfrm>
          <a:prstGeom prst="rect">
            <a:avLst/>
          </a:prstGeom>
          <a:solidFill>
            <a:srgbClr val="FFFFFF"/>
          </a:solidFill>
          <a:ln w="12700">
            <a:solidFill>
              <a:srgbClr val="E5E7EB"/>
            </a:solidFill>
            <a:prstDash val="solid"/>
          </a:ln>
        </p:spPr>
        <p:txBody>
          <a:bodyPr/>
          <a:lstStyle/>
          <a:p>
            <a:endParaRPr lang="fr-FR"/>
          </a:p>
        </p:txBody>
      </p:sp>
      <p:sp>
        <p:nvSpPr>
          <p:cNvPr id="30" name="Text 28"/>
          <p:cNvSpPr/>
          <p:nvPr/>
        </p:nvSpPr>
        <p:spPr>
          <a:xfrm>
            <a:off x="640080" y="4462272"/>
            <a:ext cx="1371600" cy="274320"/>
          </a:xfrm>
          <a:prstGeom prst="rect">
            <a:avLst/>
          </a:prstGeom>
          <a:noFill/>
          <a:ln/>
        </p:spPr>
        <p:txBody>
          <a:bodyPr wrap="square" lIns="0" tIns="0" rIns="0" bIns="0" rtlCol="0" anchor="ctr"/>
          <a:lstStyle/>
          <a:p>
            <a:pPr marL="0" indent="0">
              <a:buNone/>
            </a:pPr>
            <a:r>
              <a:rPr lang="en-US" sz="1100" b="1" dirty="0">
                <a:solidFill>
                  <a:srgbClr val="0D1B2A"/>
                </a:solidFill>
                <a:latin typeface="Calibri" pitchFamily="34" charset="0"/>
                <a:ea typeface="Calibri" pitchFamily="34" charset="-122"/>
                <a:cs typeface="Calibri" pitchFamily="34" charset="-120"/>
              </a:rPr>
              <a:t>Déploiement</a:t>
            </a:r>
            <a:endParaRPr lang="en-US" sz="1100" dirty="0"/>
          </a:p>
        </p:txBody>
      </p:sp>
      <p:sp>
        <p:nvSpPr>
          <p:cNvPr id="31" name="Text 29"/>
          <p:cNvSpPr/>
          <p:nvPr/>
        </p:nvSpPr>
        <p:spPr>
          <a:xfrm>
            <a:off x="2057400" y="4462272"/>
            <a:ext cx="2468880" cy="274320"/>
          </a:xfrm>
          <a:prstGeom prst="rect">
            <a:avLst/>
          </a:prstGeom>
          <a:noFill/>
          <a:ln/>
        </p:spPr>
        <p:txBody>
          <a:bodyPr wrap="square" lIns="0" tIns="0" rIns="0" bIns="0" rtlCol="0" anchor="ctr"/>
          <a:lstStyle/>
          <a:p>
            <a:pPr marL="0" indent="0">
              <a:buNone/>
            </a:pPr>
            <a:r>
              <a:rPr lang="en-US" sz="1100" dirty="0">
                <a:solidFill>
                  <a:srgbClr val="2D2D2D"/>
                </a:solidFill>
                <a:latin typeface="Calibri" pitchFamily="34" charset="0"/>
                <a:ea typeface="Calibri" pitchFamily="34" charset="-122"/>
                <a:cs typeface="Calibri" pitchFamily="34" charset="-120"/>
              </a:rPr>
              <a:t>Docker + Nginx (Alpine)</a:t>
            </a:r>
            <a:endParaRPr lang="en-US" sz="1100" dirty="0"/>
          </a:p>
        </p:txBody>
      </p:sp>
      <p:sp>
        <p:nvSpPr>
          <p:cNvPr id="32" name="Shape 30"/>
          <p:cNvSpPr/>
          <p:nvPr/>
        </p:nvSpPr>
        <p:spPr>
          <a:xfrm>
            <a:off x="4846320" y="1261872"/>
            <a:ext cx="4023360" cy="64008"/>
          </a:xfrm>
          <a:prstGeom prst="rect">
            <a:avLst/>
          </a:prstGeom>
          <a:solidFill>
            <a:srgbClr val="00BF63"/>
          </a:solidFill>
          <a:ln w="12700">
            <a:solidFill>
              <a:srgbClr val="00BF63"/>
            </a:solidFill>
            <a:prstDash val="solid"/>
          </a:ln>
        </p:spPr>
        <p:txBody>
          <a:bodyPr/>
          <a:lstStyle/>
          <a:p>
            <a:endParaRPr lang="fr-FR"/>
          </a:p>
        </p:txBody>
      </p:sp>
      <p:sp>
        <p:nvSpPr>
          <p:cNvPr id="33" name="Text 31"/>
          <p:cNvSpPr/>
          <p:nvPr/>
        </p:nvSpPr>
        <p:spPr>
          <a:xfrm>
            <a:off x="4846320" y="1389888"/>
            <a:ext cx="4023360" cy="347472"/>
          </a:xfrm>
          <a:prstGeom prst="rect">
            <a:avLst/>
          </a:prstGeom>
          <a:noFill/>
          <a:ln/>
        </p:spPr>
        <p:txBody>
          <a:bodyPr wrap="square" lIns="0" tIns="0" rIns="0" bIns="0" rtlCol="0" anchor="ctr"/>
          <a:lstStyle/>
          <a:p>
            <a:pPr marL="0" indent="0">
              <a:buNone/>
            </a:pPr>
            <a:r>
              <a:rPr lang="en-US" sz="1300" b="1" dirty="0">
                <a:solidFill>
                  <a:srgbClr val="0D1B2A"/>
                </a:solidFill>
                <a:latin typeface="Calibri" pitchFamily="34" charset="0"/>
                <a:ea typeface="Calibri" pitchFamily="34" charset="-122"/>
                <a:cs typeface="Calibri" pitchFamily="34" charset="-120"/>
              </a:rPr>
              <a:t>Fonctionnalités</a:t>
            </a:r>
            <a:endParaRPr lang="en-US" sz="1300" dirty="0"/>
          </a:p>
        </p:txBody>
      </p:sp>
      <p:sp>
        <p:nvSpPr>
          <p:cNvPr id="34" name="Shape 32"/>
          <p:cNvSpPr/>
          <p:nvPr/>
        </p:nvSpPr>
        <p:spPr>
          <a:xfrm>
            <a:off x="4846320" y="1755648"/>
            <a:ext cx="4023360" cy="18288"/>
          </a:xfrm>
          <a:prstGeom prst="rect">
            <a:avLst/>
          </a:prstGeom>
          <a:solidFill>
            <a:srgbClr val="E5E7EB"/>
          </a:solidFill>
          <a:ln w="12700">
            <a:solidFill>
              <a:srgbClr val="E5E7EB"/>
            </a:solidFill>
            <a:prstDash val="solid"/>
          </a:ln>
        </p:spPr>
        <p:txBody>
          <a:bodyPr/>
          <a:lstStyle/>
          <a:p>
            <a:endParaRPr lang="fr-FR"/>
          </a:p>
        </p:txBody>
      </p:sp>
      <p:sp>
        <p:nvSpPr>
          <p:cNvPr id="35" name="Shape 33"/>
          <p:cNvSpPr/>
          <p:nvPr/>
        </p:nvSpPr>
        <p:spPr>
          <a:xfrm>
            <a:off x="4846320" y="1883664"/>
            <a:ext cx="64008" cy="329184"/>
          </a:xfrm>
          <a:prstGeom prst="rect">
            <a:avLst/>
          </a:prstGeom>
          <a:solidFill>
            <a:srgbClr val="00BF63"/>
          </a:solidFill>
          <a:ln w="12700">
            <a:solidFill>
              <a:srgbClr val="00BF63"/>
            </a:solidFill>
            <a:prstDash val="solid"/>
          </a:ln>
        </p:spPr>
        <p:txBody>
          <a:bodyPr/>
          <a:lstStyle/>
          <a:p>
            <a:endParaRPr lang="fr-FR"/>
          </a:p>
        </p:txBody>
      </p:sp>
      <p:sp>
        <p:nvSpPr>
          <p:cNvPr id="36" name="Text 34"/>
          <p:cNvSpPr/>
          <p:nvPr/>
        </p:nvSpPr>
        <p:spPr>
          <a:xfrm>
            <a:off x="5047488" y="1911096"/>
            <a:ext cx="3749040" cy="329184"/>
          </a:xfrm>
          <a:prstGeom prst="rect">
            <a:avLst/>
          </a:prstGeom>
          <a:noFill/>
          <a:ln/>
        </p:spPr>
        <p:txBody>
          <a:bodyPr wrap="square" lIns="0" tIns="0" rIns="0" bIns="0" rtlCol="0" anchor="ctr"/>
          <a:lstStyle/>
          <a:p>
            <a:pPr marL="0" indent="0">
              <a:buNone/>
            </a:pPr>
            <a:r>
              <a:rPr lang="en-US" sz="1200" dirty="0">
                <a:solidFill>
                  <a:srgbClr val="2D2D2D"/>
                </a:solidFill>
                <a:latin typeface="Calibri" pitchFamily="34" charset="0"/>
                <a:ea typeface="Calibri" pitchFamily="34" charset="-122"/>
                <a:cs typeface="Calibri" pitchFamily="34" charset="-120"/>
              </a:rPr>
              <a:t>Authentification sécurisée (Sanctum)</a:t>
            </a:r>
            <a:endParaRPr lang="en-US" sz="1200" dirty="0"/>
          </a:p>
        </p:txBody>
      </p:sp>
      <p:sp>
        <p:nvSpPr>
          <p:cNvPr id="37" name="Shape 35"/>
          <p:cNvSpPr/>
          <p:nvPr/>
        </p:nvSpPr>
        <p:spPr>
          <a:xfrm>
            <a:off x="4846320" y="2322576"/>
            <a:ext cx="64008" cy="329184"/>
          </a:xfrm>
          <a:prstGeom prst="rect">
            <a:avLst/>
          </a:prstGeom>
          <a:solidFill>
            <a:srgbClr val="00BF63"/>
          </a:solidFill>
          <a:ln w="12700">
            <a:solidFill>
              <a:srgbClr val="00BF63"/>
            </a:solidFill>
            <a:prstDash val="solid"/>
          </a:ln>
        </p:spPr>
        <p:txBody>
          <a:bodyPr/>
          <a:lstStyle/>
          <a:p>
            <a:endParaRPr lang="fr-FR"/>
          </a:p>
        </p:txBody>
      </p:sp>
      <p:sp>
        <p:nvSpPr>
          <p:cNvPr id="38" name="Text 36"/>
          <p:cNvSpPr/>
          <p:nvPr/>
        </p:nvSpPr>
        <p:spPr>
          <a:xfrm>
            <a:off x="5047488" y="2350008"/>
            <a:ext cx="3749040" cy="329184"/>
          </a:xfrm>
          <a:prstGeom prst="rect">
            <a:avLst/>
          </a:prstGeom>
          <a:noFill/>
          <a:ln/>
        </p:spPr>
        <p:txBody>
          <a:bodyPr wrap="square" lIns="0" tIns="0" rIns="0" bIns="0" rtlCol="0" anchor="ctr"/>
          <a:lstStyle/>
          <a:p>
            <a:pPr marL="0" indent="0">
              <a:buNone/>
            </a:pPr>
            <a:r>
              <a:rPr lang="en-US" sz="1200" dirty="0">
                <a:solidFill>
                  <a:srgbClr val="2D2D2D"/>
                </a:solidFill>
                <a:latin typeface="Calibri" pitchFamily="34" charset="0"/>
                <a:ea typeface="Calibri" pitchFamily="34" charset="-122"/>
                <a:cs typeface="Calibri" pitchFamily="34" charset="-120"/>
              </a:rPr>
              <a:t>Dashboard de visualisation du stress</a:t>
            </a:r>
            <a:endParaRPr lang="en-US" sz="1200" dirty="0"/>
          </a:p>
        </p:txBody>
      </p:sp>
      <p:sp>
        <p:nvSpPr>
          <p:cNvPr id="39" name="Shape 37"/>
          <p:cNvSpPr/>
          <p:nvPr/>
        </p:nvSpPr>
        <p:spPr>
          <a:xfrm>
            <a:off x="4846320" y="2761488"/>
            <a:ext cx="64008" cy="329184"/>
          </a:xfrm>
          <a:prstGeom prst="rect">
            <a:avLst/>
          </a:prstGeom>
          <a:solidFill>
            <a:srgbClr val="00BF63"/>
          </a:solidFill>
          <a:ln w="12700">
            <a:solidFill>
              <a:srgbClr val="00BF63"/>
            </a:solidFill>
            <a:prstDash val="solid"/>
          </a:ln>
        </p:spPr>
        <p:txBody>
          <a:bodyPr/>
          <a:lstStyle/>
          <a:p>
            <a:endParaRPr lang="fr-FR"/>
          </a:p>
        </p:txBody>
      </p:sp>
      <p:sp>
        <p:nvSpPr>
          <p:cNvPr id="40" name="Text 38"/>
          <p:cNvSpPr/>
          <p:nvPr/>
        </p:nvSpPr>
        <p:spPr>
          <a:xfrm>
            <a:off x="5047488" y="2788920"/>
            <a:ext cx="3749040" cy="329184"/>
          </a:xfrm>
          <a:prstGeom prst="rect">
            <a:avLst/>
          </a:prstGeom>
          <a:noFill/>
          <a:ln/>
        </p:spPr>
        <p:txBody>
          <a:bodyPr wrap="square" lIns="0" tIns="0" rIns="0" bIns="0" rtlCol="0" anchor="ctr"/>
          <a:lstStyle/>
          <a:p>
            <a:pPr marL="0" indent="0">
              <a:buNone/>
            </a:pPr>
            <a:r>
              <a:rPr lang="en-US" sz="1200" dirty="0">
                <a:solidFill>
                  <a:srgbClr val="2D2D2D"/>
                </a:solidFill>
                <a:latin typeface="Calibri" pitchFamily="34" charset="0"/>
                <a:ea typeface="Calibri" pitchFamily="34" charset="-122"/>
                <a:cs typeface="Calibri" pitchFamily="34" charset="-120"/>
              </a:rPr>
              <a:t>Exercices de respiration (3 modes DSFR)</a:t>
            </a:r>
            <a:endParaRPr lang="en-US" sz="1200" dirty="0"/>
          </a:p>
        </p:txBody>
      </p:sp>
      <p:sp>
        <p:nvSpPr>
          <p:cNvPr id="41" name="Shape 39"/>
          <p:cNvSpPr/>
          <p:nvPr/>
        </p:nvSpPr>
        <p:spPr>
          <a:xfrm>
            <a:off x="4846320" y="3200400"/>
            <a:ext cx="64008" cy="329184"/>
          </a:xfrm>
          <a:prstGeom prst="rect">
            <a:avLst/>
          </a:prstGeom>
          <a:solidFill>
            <a:srgbClr val="00BF63"/>
          </a:solidFill>
          <a:ln w="12700">
            <a:solidFill>
              <a:srgbClr val="00BF63"/>
            </a:solidFill>
            <a:prstDash val="solid"/>
          </a:ln>
        </p:spPr>
        <p:txBody>
          <a:bodyPr/>
          <a:lstStyle/>
          <a:p>
            <a:endParaRPr lang="fr-FR"/>
          </a:p>
        </p:txBody>
      </p:sp>
      <p:sp>
        <p:nvSpPr>
          <p:cNvPr id="42" name="Text 40"/>
          <p:cNvSpPr/>
          <p:nvPr/>
        </p:nvSpPr>
        <p:spPr>
          <a:xfrm>
            <a:off x="5047488" y="3227832"/>
            <a:ext cx="3749040" cy="329184"/>
          </a:xfrm>
          <a:prstGeom prst="rect">
            <a:avLst/>
          </a:prstGeom>
          <a:noFill/>
          <a:ln/>
        </p:spPr>
        <p:txBody>
          <a:bodyPr wrap="square" lIns="0" tIns="0" rIns="0" bIns="0" rtlCol="0" anchor="ctr"/>
          <a:lstStyle/>
          <a:p>
            <a:pPr marL="0" indent="0">
              <a:buNone/>
            </a:pPr>
            <a:r>
              <a:rPr lang="en-US" sz="1200" dirty="0">
                <a:solidFill>
                  <a:srgbClr val="2D2D2D"/>
                </a:solidFill>
                <a:latin typeface="Calibri" pitchFamily="34" charset="0"/>
                <a:ea typeface="Calibri" pitchFamily="34" charset="-122"/>
                <a:cs typeface="Calibri" pitchFamily="34" charset="-120"/>
              </a:rPr>
              <a:t>Journal des émotions quotidien</a:t>
            </a:r>
            <a:endParaRPr lang="en-US" sz="1200" dirty="0"/>
          </a:p>
        </p:txBody>
      </p:sp>
      <p:sp>
        <p:nvSpPr>
          <p:cNvPr id="43" name="Shape 41"/>
          <p:cNvSpPr/>
          <p:nvPr/>
        </p:nvSpPr>
        <p:spPr>
          <a:xfrm>
            <a:off x="4846320" y="3639312"/>
            <a:ext cx="64008" cy="329184"/>
          </a:xfrm>
          <a:prstGeom prst="rect">
            <a:avLst/>
          </a:prstGeom>
          <a:solidFill>
            <a:srgbClr val="00BF63"/>
          </a:solidFill>
          <a:ln w="12700">
            <a:solidFill>
              <a:srgbClr val="00BF63"/>
            </a:solidFill>
            <a:prstDash val="solid"/>
          </a:ln>
        </p:spPr>
        <p:txBody>
          <a:bodyPr/>
          <a:lstStyle/>
          <a:p>
            <a:endParaRPr lang="fr-FR"/>
          </a:p>
        </p:txBody>
      </p:sp>
      <p:sp>
        <p:nvSpPr>
          <p:cNvPr id="44" name="Text 42"/>
          <p:cNvSpPr/>
          <p:nvPr/>
        </p:nvSpPr>
        <p:spPr>
          <a:xfrm>
            <a:off x="5047488" y="3666744"/>
            <a:ext cx="3749040" cy="329184"/>
          </a:xfrm>
          <a:prstGeom prst="rect">
            <a:avLst/>
          </a:prstGeom>
          <a:noFill/>
          <a:ln/>
        </p:spPr>
        <p:txBody>
          <a:bodyPr wrap="square" lIns="0" tIns="0" rIns="0" bIns="0" rtlCol="0" anchor="ctr"/>
          <a:lstStyle/>
          <a:p>
            <a:pPr marL="0" indent="0">
              <a:buNone/>
            </a:pPr>
            <a:r>
              <a:rPr lang="en-US" sz="1200" dirty="0">
                <a:solidFill>
                  <a:srgbClr val="2D2D2D"/>
                </a:solidFill>
                <a:latin typeface="Calibri" pitchFamily="34" charset="0"/>
                <a:ea typeface="Calibri" pitchFamily="34" charset="-122"/>
                <a:cs typeface="Calibri" pitchFamily="34" charset="-120"/>
              </a:rPr>
              <a:t>Questionnaire diagnostique de stress</a:t>
            </a:r>
            <a:endParaRPr lang="en-US" sz="1200" dirty="0"/>
          </a:p>
        </p:txBody>
      </p:sp>
      <p:sp>
        <p:nvSpPr>
          <p:cNvPr id="45" name="Shape 43"/>
          <p:cNvSpPr/>
          <p:nvPr/>
        </p:nvSpPr>
        <p:spPr>
          <a:xfrm>
            <a:off x="4846320" y="4078224"/>
            <a:ext cx="64008" cy="329184"/>
          </a:xfrm>
          <a:prstGeom prst="rect">
            <a:avLst/>
          </a:prstGeom>
          <a:solidFill>
            <a:srgbClr val="00BF63"/>
          </a:solidFill>
          <a:ln w="12700">
            <a:solidFill>
              <a:srgbClr val="00BF63"/>
            </a:solidFill>
            <a:prstDash val="solid"/>
          </a:ln>
        </p:spPr>
        <p:txBody>
          <a:bodyPr/>
          <a:lstStyle/>
          <a:p>
            <a:endParaRPr lang="fr-FR"/>
          </a:p>
        </p:txBody>
      </p:sp>
      <p:sp>
        <p:nvSpPr>
          <p:cNvPr id="46" name="Text 44"/>
          <p:cNvSpPr/>
          <p:nvPr/>
        </p:nvSpPr>
        <p:spPr>
          <a:xfrm>
            <a:off x="5047488" y="4105656"/>
            <a:ext cx="3749040" cy="329184"/>
          </a:xfrm>
          <a:prstGeom prst="rect">
            <a:avLst/>
          </a:prstGeom>
          <a:noFill/>
          <a:ln/>
        </p:spPr>
        <p:txBody>
          <a:bodyPr wrap="square" lIns="0" tIns="0" rIns="0" bIns="0" rtlCol="0" anchor="ctr"/>
          <a:lstStyle/>
          <a:p>
            <a:pPr marL="0" indent="0">
              <a:buNone/>
            </a:pPr>
            <a:r>
              <a:rPr lang="en-US" sz="1200" dirty="0">
                <a:solidFill>
                  <a:srgbClr val="2D2D2D"/>
                </a:solidFill>
                <a:latin typeface="Calibri" pitchFamily="34" charset="0"/>
                <a:ea typeface="Calibri" pitchFamily="34" charset="-122"/>
                <a:cs typeface="Calibri" pitchFamily="34" charset="-120"/>
              </a:rPr>
              <a:t>Articles &amp; informations santé</a:t>
            </a:r>
            <a:endParaRPr lang="en-US" sz="1200" dirty="0"/>
          </a:p>
        </p:txBody>
      </p:sp>
      <p:sp>
        <p:nvSpPr>
          <p:cNvPr id="47" name="Shape 45"/>
          <p:cNvSpPr/>
          <p:nvPr/>
        </p:nvSpPr>
        <p:spPr>
          <a:xfrm>
            <a:off x="4846320" y="4517136"/>
            <a:ext cx="64008" cy="329184"/>
          </a:xfrm>
          <a:prstGeom prst="rect">
            <a:avLst/>
          </a:prstGeom>
          <a:solidFill>
            <a:srgbClr val="00BF63"/>
          </a:solidFill>
          <a:ln w="12700">
            <a:solidFill>
              <a:srgbClr val="00BF63"/>
            </a:solidFill>
            <a:prstDash val="solid"/>
          </a:ln>
        </p:spPr>
        <p:txBody>
          <a:bodyPr/>
          <a:lstStyle/>
          <a:p>
            <a:endParaRPr lang="fr-FR"/>
          </a:p>
        </p:txBody>
      </p:sp>
      <p:sp>
        <p:nvSpPr>
          <p:cNvPr id="48" name="Text 46"/>
          <p:cNvSpPr/>
          <p:nvPr/>
        </p:nvSpPr>
        <p:spPr>
          <a:xfrm>
            <a:off x="5047488" y="4544568"/>
            <a:ext cx="3749040" cy="329184"/>
          </a:xfrm>
          <a:prstGeom prst="rect">
            <a:avLst/>
          </a:prstGeom>
          <a:noFill/>
          <a:ln/>
        </p:spPr>
        <p:txBody>
          <a:bodyPr wrap="square" lIns="0" tIns="0" rIns="0" bIns="0" rtlCol="0" anchor="ctr"/>
          <a:lstStyle/>
          <a:p>
            <a:pPr marL="0" indent="0">
              <a:buNone/>
            </a:pPr>
            <a:r>
              <a:rPr lang="en-US" sz="1200" dirty="0">
                <a:solidFill>
                  <a:srgbClr val="2D2D2D"/>
                </a:solidFill>
                <a:latin typeface="Calibri" pitchFamily="34" charset="0"/>
                <a:ea typeface="Calibri" pitchFamily="34" charset="-122"/>
                <a:cs typeface="Calibri" pitchFamily="34" charset="-120"/>
              </a:rPr>
              <a:t>Panel admin — CRUD complet</a:t>
            </a:r>
            <a:endParaRPr lang="en-US" sz="1200"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name="Slide 6">
    <p:bg>
      <p:bgPr>
        <a:solidFill>
          <a:srgbClr val="F7F7F2"/>
        </a:solidFill>
        <a:effectLst/>
      </p:bgPr>
    </p:bg>
    <p:spTree>
      <p:nvGrpSpPr>
        <p:cNvPr id="1" name=""/>
        <p:cNvGrpSpPr/>
        <p:nvPr/>
      </p:nvGrpSpPr>
      <p:grpSpPr>
        <a:xfrm>
          <a:off x="0" y="0"/>
          <a:ext cx="0" cy="0"/>
          <a:chOff x="0" y="0"/>
          <a:chExt cx="0" cy="0"/>
        </a:xfrm>
      </p:grpSpPr>
      <p:sp>
        <p:nvSpPr>
          <p:cNvPr id="2" name="Shape 0"/>
          <p:cNvSpPr/>
          <p:nvPr/>
        </p:nvSpPr>
        <p:spPr>
          <a:xfrm>
            <a:off x="0" y="0"/>
            <a:ext cx="9144000" cy="82296"/>
          </a:xfrm>
          <a:prstGeom prst="rect">
            <a:avLst/>
          </a:prstGeom>
          <a:solidFill>
            <a:srgbClr val="00BF63"/>
          </a:solidFill>
          <a:ln w="12700">
            <a:solidFill>
              <a:srgbClr val="00BF63"/>
            </a:solidFill>
            <a:prstDash val="solid"/>
          </a:ln>
        </p:spPr>
        <p:txBody>
          <a:bodyPr/>
          <a:lstStyle/>
          <a:p>
            <a:endParaRPr lang="fr-FR"/>
          </a:p>
        </p:txBody>
      </p:sp>
      <p:sp>
        <p:nvSpPr>
          <p:cNvPr id="3" name="Text 1"/>
          <p:cNvSpPr/>
          <p:nvPr/>
        </p:nvSpPr>
        <p:spPr>
          <a:xfrm>
            <a:off x="8229600" y="100584"/>
            <a:ext cx="749808" cy="347472"/>
          </a:xfrm>
          <a:prstGeom prst="rect">
            <a:avLst/>
          </a:prstGeom>
          <a:noFill/>
          <a:ln/>
        </p:spPr>
        <p:txBody>
          <a:bodyPr wrap="square" lIns="0" tIns="0" rIns="0" bIns="0" rtlCol="0" anchor="ctr"/>
          <a:lstStyle/>
          <a:p>
            <a:pPr marL="0" indent="0" algn="r">
              <a:buNone/>
            </a:pPr>
            <a:r>
              <a:rPr lang="en-US" sz="1400" b="1" dirty="0">
                <a:solidFill>
                  <a:srgbClr val="00BF63"/>
                </a:solidFill>
                <a:latin typeface="Calibri" pitchFamily="34" charset="0"/>
                <a:ea typeface="Calibri" pitchFamily="34" charset="-122"/>
                <a:cs typeface="Calibri" pitchFamily="34" charset="-120"/>
              </a:rPr>
              <a:t>06</a:t>
            </a:r>
            <a:endParaRPr lang="en-US" sz="1400" dirty="0"/>
          </a:p>
        </p:txBody>
      </p:sp>
      <p:sp>
        <p:nvSpPr>
          <p:cNvPr id="4" name="Text 2"/>
          <p:cNvSpPr/>
          <p:nvPr/>
        </p:nvSpPr>
        <p:spPr>
          <a:xfrm>
            <a:off x="594360" y="118872"/>
            <a:ext cx="6400800" cy="237744"/>
          </a:xfrm>
          <a:prstGeom prst="rect">
            <a:avLst/>
          </a:prstGeom>
          <a:noFill/>
          <a:ln/>
        </p:spPr>
        <p:txBody>
          <a:bodyPr wrap="square" lIns="0" tIns="0" rIns="0" bIns="0" rtlCol="0" anchor="ctr"/>
          <a:lstStyle/>
          <a:p>
            <a:pPr marL="0" indent="0">
              <a:buNone/>
            </a:pPr>
            <a:r>
              <a:rPr lang="en-US" sz="900" kern="0" spc="200" dirty="0">
                <a:solidFill>
                  <a:srgbClr val="6B7280"/>
                </a:solidFill>
                <a:latin typeface="Calibri" pitchFamily="34" charset="0"/>
                <a:ea typeface="Calibri" pitchFamily="34" charset="-122"/>
                <a:cs typeface="Calibri" pitchFamily="34" charset="-120"/>
              </a:rPr>
              <a:t>APPLICATION MOBILE</a:t>
            </a:r>
            <a:endParaRPr lang="en-US" sz="900" dirty="0"/>
          </a:p>
        </p:txBody>
      </p:sp>
      <p:sp>
        <p:nvSpPr>
          <p:cNvPr id="5" name="Shape 3"/>
          <p:cNvSpPr/>
          <p:nvPr/>
        </p:nvSpPr>
        <p:spPr>
          <a:xfrm>
            <a:off x="594360" y="402336"/>
            <a:ext cx="502920" cy="64008"/>
          </a:xfrm>
          <a:prstGeom prst="rect">
            <a:avLst/>
          </a:prstGeom>
          <a:solidFill>
            <a:srgbClr val="FFDE59"/>
          </a:solidFill>
          <a:ln w="12700">
            <a:solidFill>
              <a:srgbClr val="FFDE59"/>
            </a:solidFill>
            <a:prstDash val="solid"/>
          </a:ln>
        </p:spPr>
        <p:txBody>
          <a:bodyPr/>
          <a:lstStyle/>
          <a:p>
            <a:endParaRPr lang="fr-FR"/>
          </a:p>
        </p:txBody>
      </p:sp>
      <p:sp>
        <p:nvSpPr>
          <p:cNvPr id="6" name="Text 4"/>
          <p:cNvSpPr/>
          <p:nvPr/>
        </p:nvSpPr>
        <p:spPr>
          <a:xfrm>
            <a:off x="594360" y="475488"/>
            <a:ext cx="7955280" cy="640080"/>
          </a:xfrm>
          <a:prstGeom prst="rect">
            <a:avLst/>
          </a:prstGeom>
          <a:noFill/>
          <a:ln/>
        </p:spPr>
        <p:txBody>
          <a:bodyPr wrap="square" lIns="0" tIns="0" rIns="0" bIns="0" rtlCol="0" anchor="ctr"/>
          <a:lstStyle/>
          <a:p>
            <a:pPr marL="0" indent="0">
              <a:buNone/>
            </a:pPr>
            <a:r>
              <a:rPr lang="en-US" sz="2600" dirty="0">
                <a:solidFill>
                  <a:srgbClr val="0D1B2A"/>
                </a:solidFill>
                <a:latin typeface="Calibri" pitchFamily="34" charset="0"/>
                <a:ea typeface="Calibri" pitchFamily="34" charset="-122"/>
                <a:cs typeface="Calibri" pitchFamily="34" charset="-120"/>
              </a:rPr>
              <a:t>Flutter — 7 modules fonctionnels</a:t>
            </a:r>
            <a:endParaRPr lang="en-US" sz="2600" dirty="0"/>
          </a:p>
        </p:txBody>
      </p:sp>
      <p:sp>
        <p:nvSpPr>
          <p:cNvPr id="7" name="Shape 5"/>
          <p:cNvSpPr/>
          <p:nvPr/>
        </p:nvSpPr>
        <p:spPr>
          <a:xfrm>
            <a:off x="594360" y="1143000"/>
            <a:ext cx="8046720" cy="18288"/>
          </a:xfrm>
          <a:prstGeom prst="rect">
            <a:avLst/>
          </a:prstGeom>
          <a:solidFill>
            <a:srgbClr val="E5E7EB"/>
          </a:solidFill>
          <a:ln w="12700">
            <a:solidFill>
              <a:srgbClr val="E5E7EB"/>
            </a:solidFill>
            <a:prstDash val="solid"/>
          </a:ln>
        </p:spPr>
        <p:txBody>
          <a:bodyPr/>
          <a:lstStyle/>
          <a:p>
            <a:endParaRPr lang="fr-FR"/>
          </a:p>
        </p:txBody>
      </p:sp>
      <p:sp>
        <p:nvSpPr>
          <p:cNvPr id="8" name="Shape 6"/>
          <p:cNvSpPr/>
          <p:nvPr/>
        </p:nvSpPr>
        <p:spPr>
          <a:xfrm>
            <a:off x="502920" y="1261872"/>
            <a:ext cx="4069080" cy="804672"/>
          </a:xfrm>
          <a:prstGeom prst="rect">
            <a:avLst/>
          </a:prstGeom>
          <a:solidFill>
            <a:srgbClr val="FFFFFF"/>
          </a:solidFill>
          <a:ln w="12700">
            <a:solidFill>
              <a:srgbClr val="E5E7EB"/>
            </a:solidFill>
            <a:prstDash val="solid"/>
          </a:ln>
        </p:spPr>
        <p:txBody>
          <a:bodyPr/>
          <a:lstStyle/>
          <a:p>
            <a:endParaRPr lang="fr-FR"/>
          </a:p>
        </p:txBody>
      </p:sp>
      <p:sp>
        <p:nvSpPr>
          <p:cNvPr id="9" name="Shape 7"/>
          <p:cNvSpPr/>
          <p:nvPr/>
        </p:nvSpPr>
        <p:spPr>
          <a:xfrm>
            <a:off x="502920" y="1261872"/>
            <a:ext cx="64008" cy="804672"/>
          </a:xfrm>
          <a:prstGeom prst="rect">
            <a:avLst/>
          </a:prstGeom>
          <a:solidFill>
            <a:srgbClr val="00BF63"/>
          </a:solidFill>
          <a:ln w="12700">
            <a:solidFill>
              <a:srgbClr val="00BF63"/>
            </a:solidFill>
            <a:prstDash val="solid"/>
          </a:ln>
        </p:spPr>
        <p:txBody>
          <a:bodyPr/>
          <a:lstStyle/>
          <a:p>
            <a:endParaRPr lang="fr-FR"/>
          </a:p>
        </p:txBody>
      </p:sp>
      <p:sp>
        <p:nvSpPr>
          <p:cNvPr id="10" name="Text 8"/>
          <p:cNvSpPr/>
          <p:nvPr/>
        </p:nvSpPr>
        <p:spPr>
          <a:xfrm>
            <a:off x="658368" y="1325880"/>
            <a:ext cx="502920" cy="320040"/>
          </a:xfrm>
          <a:prstGeom prst="rect">
            <a:avLst/>
          </a:prstGeom>
          <a:noFill/>
          <a:ln/>
        </p:spPr>
        <p:txBody>
          <a:bodyPr wrap="square" lIns="0" tIns="0" rIns="0" bIns="0" rtlCol="0" anchor="ctr"/>
          <a:lstStyle/>
          <a:p>
            <a:pPr marL="0" indent="0">
              <a:buNone/>
            </a:pPr>
            <a:r>
              <a:rPr lang="en-US" sz="1500" dirty="0">
                <a:solidFill>
                  <a:srgbClr val="00BF63"/>
                </a:solidFill>
                <a:latin typeface="Calibri" pitchFamily="34" charset="0"/>
                <a:ea typeface="Calibri" pitchFamily="34" charset="-122"/>
                <a:cs typeface="Calibri" pitchFamily="34" charset="-120"/>
              </a:rPr>
              <a:t>01</a:t>
            </a:r>
            <a:endParaRPr lang="en-US" sz="1500" dirty="0"/>
          </a:p>
        </p:txBody>
      </p:sp>
      <p:sp>
        <p:nvSpPr>
          <p:cNvPr id="11" name="Text 9"/>
          <p:cNvSpPr/>
          <p:nvPr/>
        </p:nvSpPr>
        <p:spPr>
          <a:xfrm>
            <a:off x="1188720" y="1344168"/>
            <a:ext cx="3200400" cy="320040"/>
          </a:xfrm>
          <a:prstGeom prst="rect">
            <a:avLst/>
          </a:prstGeom>
          <a:noFill/>
          <a:ln/>
        </p:spPr>
        <p:txBody>
          <a:bodyPr wrap="square" lIns="0" tIns="0" rIns="0" bIns="0" rtlCol="0" anchor="ctr"/>
          <a:lstStyle/>
          <a:p>
            <a:pPr marL="0" indent="0">
              <a:buNone/>
            </a:pPr>
            <a:r>
              <a:rPr lang="en-US" sz="1300" b="1" dirty="0">
                <a:solidFill>
                  <a:srgbClr val="0D1B2A"/>
                </a:solidFill>
                <a:latin typeface="Calibri" pitchFamily="34" charset="0"/>
                <a:ea typeface="Calibri" pitchFamily="34" charset="-122"/>
                <a:cs typeface="Calibri" pitchFamily="34" charset="-120"/>
              </a:rPr>
              <a:t>Authentification</a:t>
            </a:r>
            <a:endParaRPr lang="en-US" sz="1300" dirty="0"/>
          </a:p>
        </p:txBody>
      </p:sp>
      <p:sp>
        <p:nvSpPr>
          <p:cNvPr id="12" name="Text 10"/>
          <p:cNvSpPr/>
          <p:nvPr/>
        </p:nvSpPr>
        <p:spPr>
          <a:xfrm>
            <a:off x="1188720" y="1709928"/>
            <a:ext cx="3200400" cy="274320"/>
          </a:xfrm>
          <a:prstGeom prst="rect">
            <a:avLst/>
          </a:prstGeom>
          <a:noFill/>
          <a:ln/>
        </p:spPr>
        <p:txBody>
          <a:bodyPr wrap="square" lIns="0" tIns="0" rIns="0" bIns="0" rtlCol="0" anchor="ctr"/>
          <a:lstStyle/>
          <a:p>
            <a:pPr marL="0" indent="0">
              <a:buNone/>
            </a:pPr>
            <a:r>
              <a:rPr lang="en-US" sz="1050" dirty="0">
                <a:solidFill>
                  <a:srgbClr val="6B7280"/>
                </a:solidFill>
                <a:latin typeface="Calibri" pitchFamily="34" charset="0"/>
                <a:ea typeface="Calibri" pitchFamily="34" charset="-122"/>
                <a:cs typeface="Calibri" pitchFamily="34" charset="-120"/>
              </a:rPr>
              <a:t>Token persistant (Secure Storage)</a:t>
            </a:r>
            <a:endParaRPr lang="en-US" sz="1050" dirty="0"/>
          </a:p>
        </p:txBody>
      </p:sp>
      <p:sp>
        <p:nvSpPr>
          <p:cNvPr id="13" name="Shape 11"/>
          <p:cNvSpPr/>
          <p:nvPr/>
        </p:nvSpPr>
        <p:spPr>
          <a:xfrm>
            <a:off x="502920" y="2167128"/>
            <a:ext cx="4069080" cy="804672"/>
          </a:xfrm>
          <a:prstGeom prst="rect">
            <a:avLst/>
          </a:prstGeom>
          <a:solidFill>
            <a:srgbClr val="FFFFFF"/>
          </a:solidFill>
          <a:ln w="12700">
            <a:solidFill>
              <a:srgbClr val="E5E7EB"/>
            </a:solidFill>
            <a:prstDash val="solid"/>
          </a:ln>
        </p:spPr>
        <p:txBody>
          <a:bodyPr/>
          <a:lstStyle/>
          <a:p>
            <a:endParaRPr lang="fr-FR"/>
          </a:p>
        </p:txBody>
      </p:sp>
      <p:sp>
        <p:nvSpPr>
          <p:cNvPr id="14" name="Shape 12"/>
          <p:cNvSpPr/>
          <p:nvPr/>
        </p:nvSpPr>
        <p:spPr>
          <a:xfrm>
            <a:off x="502920" y="2167128"/>
            <a:ext cx="64008" cy="804672"/>
          </a:xfrm>
          <a:prstGeom prst="rect">
            <a:avLst/>
          </a:prstGeom>
          <a:solidFill>
            <a:srgbClr val="00BF63"/>
          </a:solidFill>
          <a:ln w="12700">
            <a:solidFill>
              <a:srgbClr val="00BF63"/>
            </a:solidFill>
            <a:prstDash val="solid"/>
          </a:ln>
        </p:spPr>
        <p:txBody>
          <a:bodyPr/>
          <a:lstStyle/>
          <a:p>
            <a:endParaRPr lang="fr-FR"/>
          </a:p>
        </p:txBody>
      </p:sp>
      <p:sp>
        <p:nvSpPr>
          <p:cNvPr id="15" name="Text 13"/>
          <p:cNvSpPr/>
          <p:nvPr/>
        </p:nvSpPr>
        <p:spPr>
          <a:xfrm>
            <a:off x="658368" y="2231136"/>
            <a:ext cx="502920" cy="320040"/>
          </a:xfrm>
          <a:prstGeom prst="rect">
            <a:avLst/>
          </a:prstGeom>
          <a:noFill/>
          <a:ln/>
        </p:spPr>
        <p:txBody>
          <a:bodyPr wrap="square" lIns="0" tIns="0" rIns="0" bIns="0" rtlCol="0" anchor="ctr"/>
          <a:lstStyle/>
          <a:p>
            <a:pPr marL="0" indent="0">
              <a:buNone/>
            </a:pPr>
            <a:r>
              <a:rPr lang="en-US" sz="1500" dirty="0">
                <a:solidFill>
                  <a:srgbClr val="00BF63"/>
                </a:solidFill>
                <a:latin typeface="Calibri" pitchFamily="34" charset="0"/>
                <a:ea typeface="Calibri" pitchFamily="34" charset="-122"/>
                <a:cs typeface="Calibri" pitchFamily="34" charset="-120"/>
              </a:rPr>
              <a:t>02</a:t>
            </a:r>
            <a:endParaRPr lang="en-US" sz="1500" dirty="0"/>
          </a:p>
        </p:txBody>
      </p:sp>
      <p:sp>
        <p:nvSpPr>
          <p:cNvPr id="16" name="Text 14"/>
          <p:cNvSpPr/>
          <p:nvPr/>
        </p:nvSpPr>
        <p:spPr>
          <a:xfrm>
            <a:off x="1188720" y="2249424"/>
            <a:ext cx="3200400" cy="320040"/>
          </a:xfrm>
          <a:prstGeom prst="rect">
            <a:avLst/>
          </a:prstGeom>
          <a:noFill/>
          <a:ln/>
        </p:spPr>
        <p:txBody>
          <a:bodyPr wrap="square" lIns="0" tIns="0" rIns="0" bIns="0" rtlCol="0" anchor="ctr"/>
          <a:lstStyle/>
          <a:p>
            <a:pPr marL="0" indent="0">
              <a:buNone/>
            </a:pPr>
            <a:r>
              <a:rPr lang="en-US" sz="1300" b="1" dirty="0">
                <a:solidFill>
                  <a:srgbClr val="0D1B2A"/>
                </a:solidFill>
                <a:latin typeface="Calibri" pitchFamily="34" charset="0"/>
                <a:ea typeface="Calibri" pitchFamily="34" charset="-122"/>
                <a:cs typeface="Calibri" pitchFamily="34" charset="-120"/>
              </a:rPr>
              <a:t>Tracker émotionnel</a:t>
            </a:r>
            <a:endParaRPr lang="en-US" sz="1300" dirty="0"/>
          </a:p>
        </p:txBody>
      </p:sp>
      <p:sp>
        <p:nvSpPr>
          <p:cNvPr id="17" name="Text 15"/>
          <p:cNvSpPr/>
          <p:nvPr/>
        </p:nvSpPr>
        <p:spPr>
          <a:xfrm>
            <a:off x="1188720" y="2615184"/>
            <a:ext cx="3200400" cy="274320"/>
          </a:xfrm>
          <a:prstGeom prst="rect">
            <a:avLst/>
          </a:prstGeom>
          <a:noFill/>
          <a:ln/>
        </p:spPr>
        <p:txBody>
          <a:bodyPr wrap="square" lIns="0" tIns="0" rIns="0" bIns="0" rtlCol="0" anchor="ctr"/>
          <a:lstStyle/>
          <a:p>
            <a:pPr marL="0" indent="0">
              <a:buNone/>
            </a:pPr>
            <a:r>
              <a:rPr lang="en-US" sz="1050" dirty="0">
                <a:solidFill>
                  <a:srgbClr val="6B7280"/>
                </a:solidFill>
                <a:latin typeface="Calibri" pitchFamily="34" charset="0"/>
                <a:ea typeface="Calibri" pitchFamily="34" charset="-122"/>
                <a:cs typeface="Calibri" pitchFamily="34" charset="-120"/>
              </a:rPr>
              <a:t>5 niveaux · Journal quotidien</a:t>
            </a:r>
            <a:endParaRPr lang="en-US" sz="1050" dirty="0"/>
          </a:p>
        </p:txBody>
      </p:sp>
      <p:sp>
        <p:nvSpPr>
          <p:cNvPr id="18" name="Shape 16"/>
          <p:cNvSpPr/>
          <p:nvPr/>
        </p:nvSpPr>
        <p:spPr>
          <a:xfrm>
            <a:off x="502920" y="3072384"/>
            <a:ext cx="4069080" cy="804672"/>
          </a:xfrm>
          <a:prstGeom prst="rect">
            <a:avLst/>
          </a:prstGeom>
          <a:solidFill>
            <a:srgbClr val="FFFFFF"/>
          </a:solidFill>
          <a:ln w="12700">
            <a:solidFill>
              <a:srgbClr val="E5E7EB"/>
            </a:solidFill>
            <a:prstDash val="solid"/>
          </a:ln>
        </p:spPr>
        <p:txBody>
          <a:bodyPr/>
          <a:lstStyle/>
          <a:p>
            <a:endParaRPr lang="fr-FR"/>
          </a:p>
        </p:txBody>
      </p:sp>
      <p:sp>
        <p:nvSpPr>
          <p:cNvPr id="19" name="Shape 17"/>
          <p:cNvSpPr/>
          <p:nvPr/>
        </p:nvSpPr>
        <p:spPr>
          <a:xfrm>
            <a:off x="502920" y="3072384"/>
            <a:ext cx="64008" cy="804672"/>
          </a:xfrm>
          <a:prstGeom prst="rect">
            <a:avLst/>
          </a:prstGeom>
          <a:solidFill>
            <a:srgbClr val="00BF63"/>
          </a:solidFill>
          <a:ln w="12700">
            <a:solidFill>
              <a:srgbClr val="00BF63"/>
            </a:solidFill>
            <a:prstDash val="solid"/>
          </a:ln>
        </p:spPr>
        <p:txBody>
          <a:bodyPr/>
          <a:lstStyle/>
          <a:p>
            <a:endParaRPr lang="fr-FR"/>
          </a:p>
        </p:txBody>
      </p:sp>
      <p:sp>
        <p:nvSpPr>
          <p:cNvPr id="20" name="Text 18"/>
          <p:cNvSpPr/>
          <p:nvPr/>
        </p:nvSpPr>
        <p:spPr>
          <a:xfrm>
            <a:off x="658368" y="3136392"/>
            <a:ext cx="502920" cy="320040"/>
          </a:xfrm>
          <a:prstGeom prst="rect">
            <a:avLst/>
          </a:prstGeom>
          <a:noFill/>
          <a:ln/>
        </p:spPr>
        <p:txBody>
          <a:bodyPr wrap="square" lIns="0" tIns="0" rIns="0" bIns="0" rtlCol="0" anchor="ctr"/>
          <a:lstStyle/>
          <a:p>
            <a:pPr marL="0" indent="0">
              <a:buNone/>
            </a:pPr>
            <a:r>
              <a:rPr lang="en-US" sz="1500" dirty="0">
                <a:solidFill>
                  <a:srgbClr val="00BF63"/>
                </a:solidFill>
                <a:latin typeface="Calibri" pitchFamily="34" charset="0"/>
                <a:ea typeface="Calibri" pitchFamily="34" charset="-122"/>
                <a:cs typeface="Calibri" pitchFamily="34" charset="-120"/>
              </a:rPr>
              <a:t>03</a:t>
            </a:r>
            <a:endParaRPr lang="en-US" sz="1500" dirty="0"/>
          </a:p>
        </p:txBody>
      </p:sp>
      <p:sp>
        <p:nvSpPr>
          <p:cNvPr id="21" name="Text 19"/>
          <p:cNvSpPr/>
          <p:nvPr/>
        </p:nvSpPr>
        <p:spPr>
          <a:xfrm>
            <a:off x="1188720" y="3154680"/>
            <a:ext cx="3200400" cy="320040"/>
          </a:xfrm>
          <a:prstGeom prst="rect">
            <a:avLst/>
          </a:prstGeom>
          <a:noFill/>
          <a:ln/>
        </p:spPr>
        <p:txBody>
          <a:bodyPr wrap="square" lIns="0" tIns="0" rIns="0" bIns="0" rtlCol="0" anchor="ctr"/>
          <a:lstStyle/>
          <a:p>
            <a:pPr marL="0" indent="0">
              <a:buNone/>
            </a:pPr>
            <a:r>
              <a:rPr lang="en-US" sz="1300" b="1" dirty="0">
                <a:solidFill>
                  <a:srgbClr val="0D1B2A"/>
                </a:solidFill>
                <a:latin typeface="Calibri" pitchFamily="34" charset="0"/>
                <a:ea typeface="Calibri" pitchFamily="34" charset="-122"/>
                <a:cs typeface="Calibri" pitchFamily="34" charset="-120"/>
              </a:rPr>
              <a:t>Diagnostic stress</a:t>
            </a:r>
            <a:endParaRPr lang="en-US" sz="1300" dirty="0"/>
          </a:p>
        </p:txBody>
      </p:sp>
      <p:sp>
        <p:nvSpPr>
          <p:cNvPr id="22" name="Text 20"/>
          <p:cNvSpPr/>
          <p:nvPr/>
        </p:nvSpPr>
        <p:spPr>
          <a:xfrm>
            <a:off x="1188720" y="3520440"/>
            <a:ext cx="3200400" cy="274320"/>
          </a:xfrm>
          <a:prstGeom prst="rect">
            <a:avLst/>
          </a:prstGeom>
          <a:noFill/>
          <a:ln/>
        </p:spPr>
        <p:txBody>
          <a:bodyPr wrap="square" lIns="0" tIns="0" rIns="0" bIns="0" rtlCol="0" anchor="ctr"/>
          <a:lstStyle/>
          <a:p>
            <a:pPr marL="0" indent="0">
              <a:buNone/>
            </a:pPr>
            <a:r>
              <a:rPr lang="en-US" sz="1050" dirty="0">
                <a:solidFill>
                  <a:srgbClr val="6B7280"/>
                </a:solidFill>
                <a:latin typeface="Calibri" pitchFamily="34" charset="0"/>
                <a:ea typeface="Calibri" pitchFamily="34" charset="-122"/>
                <a:cs typeface="Calibri" pitchFamily="34" charset="-120"/>
              </a:rPr>
              <a:t>Questionnaire + historique des résultats</a:t>
            </a:r>
            <a:endParaRPr lang="en-US" sz="1050" dirty="0"/>
          </a:p>
        </p:txBody>
      </p:sp>
      <p:sp>
        <p:nvSpPr>
          <p:cNvPr id="23" name="Shape 21"/>
          <p:cNvSpPr/>
          <p:nvPr/>
        </p:nvSpPr>
        <p:spPr>
          <a:xfrm>
            <a:off x="502920" y="3977640"/>
            <a:ext cx="4069080" cy="804672"/>
          </a:xfrm>
          <a:prstGeom prst="rect">
            <a:avLst/>
          </a:prstGeom>
          <a:solidFill>
            <a:srgbClr val="FFFFFF"/>
          </a:solidFill>
          <a:ln w="12700">
            <a:solidFill>
              <a:srgbClr val="E5E7EB"/>
            </a:solidFill>
            <a:prstDash val="solid"/>
          </a:ln>
        </p:spPr>
        <p:txBody>
          <a:bodyPr/>
          <a:lstStyle/>
          <a:p>
            <a:endParaRPr lang="fr-FR"/>
          </a:p>
        </p:txBody>
      </p:sp>
      <p:sp>
        <p:nvSpPr>
          <p:cNvPr id="24" name="Shape 22"/>
          <p:cNvSpPr/>
          <p:nvPr/>
        </p:nvSpPr>
        <p:spPr>
          <a:xfrm>
            <a:off x="502920" y="3977640"/>
            <a:ext cx="64008" cy="804672"/>
          </a:xfrm>
          <a:prstGeom prst="rect">
            <a:avLst/>
          </a:prstGeom>
          <a:solidFill>
            <a:srgbClr val="00BF63"/>
          </a:solidFill>
          <a:ln w="12700">
            <a:solidFill>
              <a:srgbClr val="00BF63"/>
            </a:solidFill>
            <a:prstDash val="solid"/>
          </a:ln>
        </p:spPr>
        <p:txBody>
          <a:bodyPr/>
          <a:lstStyle/>
          <a:p>
            <a:endParaRPr lang="fr-FR"/>
          </a:p>
        </p:txBody>
      </p:sp>
      <p:sp>
        <p:nvSpPr>
          <p:cNvPr id="25" name="Text 23"/>
          <p:cNvSpPr/>
          <p:nvPr/>
        </p:nvSpPr>
        <p:spPr>
          <a:xfrm>
            <a:off x="658368" y="4041648"/>
            <a:ext cx="502920" cy="320040"/>
          </a:xfrm>
          <a:prstGeom prst="rect">
            <a:avLst/>
          </a:prstGeom>
          <a:noFill/>
          <a:ln/>
        </p:spPr>
        <p:txBody>
          <a:bodyPr wrap="square" lIns="0" tIns="0" rIns="0" bIns="0" rtlCol="0" anchor="ctr"/>
          <a:lstStyle/>
          <a:p>
            <a:pPr marL="0" indent="0">
              <a:buNone/>
            </a:pPr>
            <a:r>
              <a:rPr lang="en-US" sz="1500" dirty="0">
                <a:solidFill>
                  <a:srgbClr val="00BF63"/>
                </a:solidFill>
                <a:latin typeface="Calibri" pitchFamily="34" charset="0"/>
                <a:ea typeface="Calibri" pitchFamily="34" charset="-122"/>
                <a:cs typeface="Calibri" pitchFamily="34" charset="-120"/>
              </a:rPr>
              <a:t>04</a:t>
            </a:r>
            <a:endParaRPr lang="en-US" sz="1500" dirty="0"/>
          </a:p>
        </p:txBody>
      </p:sp>
      <p:sp>
        <p:nvSpPr>
          <p:cNvPr id="26" name="Text 24"/>
          <p:cNvSpPr/>
          <p:nvPr/>
        </p:nvSpPr>
        <p:spPr>
          <a:xfrm>
            <a:off x="1188720" y="4059936"/>
            <a:ext cx="3200400" cy="320040"/>
          </a:xfrm>
          <a:prstGeom prst="rect">
            <a:avLst/>
          </a:prstGeom>
          <a:noFill/>
          <a:ln/>
        </p:spPr>
        <p:txBody>
          <a:bodyPr wrap="square" lIns="0" tIns="0" rIns="0" bIns="0" rtlCol="0" anchor="ctr"/>
          <a:lstStyle/>
          <a:p>
            <a:pPr marL="0" indent="0">
              <a:buNone/>
            </a:pPr>
            <a:r>
              <a:rPr lang="en-US" sz="1300" b="1" dirty="0">
                <a:solidFill>
                  <a:srgbClr val="0D1B2A"/>
                </a:solidFill>
                <a:latin typeface="Calibri" pitchFamily="34" charset="0"/>
                <a:ea typeface="Calibri" pitchFamily="34" charset="-122"/>
                <a:cs typeface="Calibri" pitchFamily="34" charset="-120"/>
              </a:rPr>
              <a:t>Respiration guidée</a:t>
            </a:r>
            <a:endParaRPr lang="en-US" sz="1300" dirty="0"/>
          </a:p>
        </p:txBody>
      </p:sp>
      <p:sp>
        <p:nvSpPr>
          <p:cNvPr id="27" name="Text 25"/>
          <p:cNvSpPr/>
          <p:nvPr/>
        </p:nvSpPr>
        <p:spPr>
          <a:xfrm>
            <a:off x="1188720" y="4425696"/>
            <a:ext cx="3200400" cy="274320"/>
          </a:xfrm>
          <a:prstGeom prst="rect">
            <a:avLst/>
          </a:prstGeom>
          <a:noFill/>
          <a:ln/>
        </p:spPr>
        <p:txBody>
          <a:bodyPr wrap="square" lIns="0" tIns="0" rIns="0" bIns="0" rtlCol="0" anchor="ctr"/>
          <a:lstStyle/>
          <a:p>
            <a:pPr marL="0" indent="0">
              <a:buNone/>
            </a:pPr>
            <a:r>
              <a:rPr lang="en-US" sz="1050" dirty="0">
                <a:solidFill>
                  <a:srgbClr val="6B7280"/>
                </a:solidFill>
                <a:latin typeface="Calibri" pitchFamily="34" charset="0"/>
                <a:ea typeface="Calibri" pitchFamily="34" charset="-122"/>
                <a:cs typeface="Calibri" pitchFamily="34" charset="-120"/>
              </a:rPr>
              <a:t>Animation 60 FPS · Cohérence cardiaque</a:t>
            </a:r>
            <a:endParaRPr lang="en-US" sz="1050" dirty="0"/>
          </a:p>
        </p:txBody>
      </p:sp>
      <p:sp>
        <p:nvSpPr>
          <p:cNvPr id="28" name="Shape 26"/>
          <p:cNvSpPr/>
          <p:nvPr/>
        </p:nvSpPr>
        <p:spPr>
          <a:xfrm>
            <a:off x="4800600" y="1261872"/>
            <a:ext cx="4069080" cy="804672"/>
          </a:xfrm>
          <a:prstGeom prst="rect">
            <a:avLst/>
          </a:prstGeom>
          <a:solidFill>
            <a:srgbClr val="FFFFFF"/>
          </a:solidFill>
          <a:ln w="12700">
            <a:solidFill>
              <a:srgbClr val="E5E7EB"/>
            </a:solidFill>
            <a:prstDash val="solid"/>
          </a:ln>
        </p:spPr>
        <p:txBody>
          <a:bodyPr/>
          <a:lstStyle/>
          <a:p>
            <a:endParaRPr lang="fr-FR"/>
          </a:p>
        </p:txBody>
      </p:sp>
      <p:sp>
        <p:nvSpPr>
          <p:cNvPr id="29" name="Shape 27"/>
          <p:cNvSpPr/>
          <p:nvPr/>
        </p:nvSpPr>
        <p:spPr>
          <a:xfrm>
            <a:off x="4800600" y="1261872"/>
            <a:ext cx="64008" cy="804672"/>
          </a:xfrm>
          <a:prstGeom prst="rect">
            <a:avLst/>
          </a:prstGeom>
          <a:solidFill>
            <a:srgbClr val="00BF63"/>
          </a:solidFill>
          <a:ln w="12700">
            <a:solidFill>
              <a:srgbClr val="00BF63"/>
            </a:solidFill>
            <a:prstDash val="solid"/>
          </a:ln>
        </p:spPr>
        <p:txBody>
          <a:bodyPr/>
          <a:lstStyle/>
          <a:p>
            <a:endParaRPr lang="fr-FR"/>
          </a:p>
        </p:txBody>
      </p:sp>
      <p:sp>
        <p:nvSpPr>
          <p:cNvPr id="30" name="Text 28"/>
          <p:cNvSpPr/>
          <p:nvPr/>
        </p:nvSpPr>
        <p:spPr>
          <a:xfrm>
            <a:off x="4956048" y="1325880"/>
            <a:ext cx="502920" cy="320040"/>
          </a:xfrm>
          <a:prstGeom prst="rect">
            <a:avLst/>
          </a:prstGeom>
          <a:noFill/>
          <a:ln/>
        </p:spPr>
        <p:txBody>
          <a:bodyPr wrap="square" lIns="0" tIns="0" rIns="0" bIns="0" rtlCol="0" anchor="ctr"/>
          <a:lstStyle/>
          <a:p>
            <a:pPr marL="0" indent="0">
              <a:buNone/>
            </a:pPr>
            <a:r>
              <a:rPr lang="en-US" sz="1500" dirty="0">
                <a:solidFill>
                  <a:srgbClr val="00BF63"/>
                </a:solidFill>
                <a:latin typeface="Calibri" pitchFamily="34" charset="0"/>
                <a:ea typeface="Calibri" pitchFamily="34" charset="-122"/>
                <a:cs typeface="Calibri" pitchFamily="34" charset="-120"/>
              </a:rPr>
              <a:t>05</a:t>
            </a:r>
            <a:endParaRPr lang="en-US" sz="1500" dirty="0"/>
          </a:p>
        </p:txBody>
      </p:sp>
      <p:sp>
        <p:nvSpPr>
          <p:cNvPr id="31" name="Text 29"/>
          <p:cNvSpPr/>
          <p:nvPr/>
        </p:nvSpPr>
        <p:spPr>
          <a:xfrm>
            <a:off x="5486400" y="1344168"/>
            <a:ext cx="3200400" cy="320040"/>
          </a:xfrm>
          <a:prstGeom prst="rect">
            <a:avLst/>
          </a:prstGeom>
          <a:noFill/>
          <a:ln/>
        </p:spPr>
        <p:txBody>
          <a:bodyPr wrap="square" lIns="0" tIns="0" rIns="0" bIns="0" rtlCol="0" anchor="ctr"/>
          <a:lstStyle/>
          <a:p>
            <a:pPr marL="0" indent="0">
              <a:buNone/>
            </a:pPr>
            <a:r>
              <a:rPr lang="en-US" sz="1300" b="1" dirty="0">
                <a:solidFill>
                  <a:srgbClr val="0D1B2A"/>
                </a:solidFill>
                <a:latin typeface="Calibri" pitchFamily="34" charset="0"/>
                <a:ea typeface="Calibri" pitchFamily="34" charset="-122"/>
                <a:cs typeface="Calibri" pitchFamily="34" charset="-120"/>
              </a:rPr>
              <a:t>Relaxation</a:t>
            </a:r>
            <a:endParaRPr lang="en-US" sz="1300" dirty="0"/>
          </a:p>
        </p:txBody>
      </p:sp>
      <p:sp>
        <p:nvSpPr>
          <p:cNvPr id="32" name="Text 30"/>
          <p:cNvSpPr/>
          <p:nvPr/>
        </p:nvSpPr>
        <p:spPr>
          <a:xfrm>
            <a:off x="5486400" y="1709928"/>
            <a:ext cx="3200400" cy="274320"/>
          </a:xfrm>
          <a:prstGeom prst="rect">
            <a:avLst/>
          </a:prstGeom>
          <a:noFill/>
          <a:ln/>
        </p:spPr>
        <p:txBody>
          <a:bodyPr wrap="square" lIns="0" tIns="0" rIns="0" bIns="0" rtlCol="0" anchor="ctr"/>
          <a:lstStyle/>
          <a:p>
            <a:pPr marL="0" indent="0">
              <a:buNone/>
            </a:pPr>
            <a:r>
              <a:rPr lang="en-US" sz="1050" dirty="0">
                <a:solidFill>
                  <a:srgbClr val="6B7280"/>
                </a:solidFill>
                <a:latin typeface="Calibri" pitchFamily="34" charset="0"/>
                <a:ea typeface="Calibri" pitchFamily="34" charset="-122"/>
                <a:cs typeface="Calibri" pitchFamily="34" charset="-120"/>
              </a:rPr>
              <a:t>Bibliothèque d'activités filtrables</a:t>
            </a:r>
            <a:endParaRPr lang="en-US" sz="1050" dirty="0"/>
          </a:p>
        </p:txBody>
      </p:sp>
      <p:sp>
        <p:nvSpPr>
          <p:cNvPr id="33" name="Shape 31"/>
          <p:cNvSpPr/>
          <p:nvPr/>
        </p:nvSpPr>
        <p:spPr>
          <a:xfrm>
            <a:off x="4800600" y="2167128"/>
            <a:ext cx="4069080" cy="804672"/>
          </a:xfrm>
          <a:prstGeom prst="rect">
            <a:avLst/>
          </a:prstGeom>
          <a:solidFill>
            <a:srgbClr val="FFFFFF"/>
          </a:solidFill>
          <a:ln w="12700">
            <a:solidFill>
              <a:srgbClr val="E5E7EB"/>
            </a:solidFill>
            <a:prstDash val="solid"/>
          </a:ln>
        </p:spPr>
        <p:txBody>
          <a:bodyPr/>
          <a:lstStyle/>
          <a:p>
            <a:endParaRPr lang="fr-FR"/>
          </a:p>
        </p:txBody>
      </p:sp>
      <p:sp>
        <p:nvSpPr>
          <p:cNvPr id="34" name="Shape 32"/>
          <p:cNvSpPr/>
          <p:nvPr/>
        </p:nvSpPr>
        <p:spPr>
          <a:xfrm>
            <a:off x="4800600" y="2167128"/>
            <a:ext cx="64008" cy="804672"/>
          </a:xfrm>
          <a:prstGeom prst="rect">
            <a:avLst/>
          </a:prstGeom>
          <a:solidFill>
            <a:srgbClr val="00BF63"/>
          </a:solidFill>
          <a:ln w="12700">
            <a:solidFill>
              <a:srgbClr val="00BF63"/>
            </a:solidFill>
            <a:prstDash val="solid"/>
          </a:ln>
        </p:spPr>
        <p:txBody>
          <a:bodyPr/>
          <a:lstStyle/>
          <a:p>
            <a:endParaRPr lang="fr-FR"/>
          </a:p>
        </p:txBody>
      </p:sp>
      <p:sp>
        <p:nvSpPr>
          <p:cNvPr id="35" name="Text 33"/>
          <p:cNvSpPr/>
          <p:nvPr/>
        </p:nvSpPr>
        <p:spPr>
          <a:xfrm>
            <a:off x="4956048" y="2231136"/>
            <a:ext cx="502920" cy="320040"/>
          </a:xfrm>
          <a:prstGeom prst="rect">
            <a:avLst/>
          </a:prstGeom>
          <a:noFill/>
          <a:ln/>
        </p:spPr>
        <p:txBody>
          <a:bodyPr wrap="square" lIns="0" tIns="0" rIns="0" bIns="0" rtlCol="0" anchor="ctr"/>
          <a:lstStyle/>
          <a:p>
            <a:pPr marL="0" indent="0">
              <a:buNone/>
            </a:pPr>
            <a:r>
              <a:rPr lang="en-US" sz="1500" dirty="0">
                <a:solidFill>
                  <a:srgbClr val="00BF63"/>
                </a:solidFill>
                <a:latin typeface="Calibri" pitchFamily="34" charset="0"/>
                <a:ea typeface="Calibri" pitchFamily="34" charset="-122"/>
                <a:cs typeface="Calibri" pitchFamily="34" charset="-120"/>
              </a:rPr>
              <a:t>06</a:t>
            </a:r>
            <a:endParaRPr lang="en-US" sz="1500" dirty="0"/>
          </a:p>
        </p:txBody>
      </p:sp>
      <p:sp>
        <p:nvSpPr>
          <p:cNvPr id="36" name="Text 34"/>
          <p:cNvSpPr/>
          <p:nvPr/>
        </p:nvSpPr>
        <p:spPr>
          <a:xfrm>
            <a:off x="5486400" y="2249424"/>
            <a:ext cx="3200400" cy="320040"/>
          </a:xfrm>
          <a:prstGeom prst="rect">
            <a:avLst/>
          </a:prstGeom>
          <a:noFill/>
          <a:ln/>
        </p:spPr>
        <p:txBody>
          <a:bodyPr wrap="square" lIns="0" tIns="0" rIns="0" bIns="0" rtlCol="0" anchor="ctr"/>
          <a:lstStyle/>
          <a:p>
            <a:pPr marL="0" indent="0">
              <a:buNone/>
            </a:pPr>
            <a:r>
              <a:rPr lang="en-US" sz="1300" b="1" dirty="0">
                <a:solidFill>
                  <a:srgbClr val="0D1B2A"/>
                </a:solidFill>
                <a:latin typeface="Calibri" pitchFamily="34" charset="0"/>
                <a:ea typeface="Calibri" pitchFamily="34" charset="-122"/>
                <a:cs typeface="Calibri" pitchFamily="34" charset="-120"/>
              </a:rPr>
              <a:t>Informations santé</a:t>
            </a:r>
            <a:endParaRPr lang="en-US" sz="1300" dirty="0"/>
          </a:p>
        </p:txBody>
      </p:sp>
      <p:sp>
        <p:nvSpPr>
          <p:cNvPr id="37" name="Text 35"/>
          <p:cNvSpPr/>
          <p:nvPr/>
        </p:nvSpPr>
        <p:spPr>
          <a:xfrm>
            <a:off x="5486400" y="2615184"/>
            <a:ext cx="3200400" cy="274320"/>
          </a:xfrm>
          <a:prstGeom prst="rect">
            <a:avLst/>
          </a:prstGeom>
          <a:noFill/>
          <a:ln/>
        </p:spPr>
        <p:txBody>
          <a:bodyPr wrap="square" lIns="0" tIns="0" rIns="0" bIns="0" rtlCol="0" anchor="ctr"/>
          <a:lstStyle/>
          <a:p>
            <a:pPr marL="0" indent="0">
              <a:buNone/>
            </a:pPr>
            <a:r>
              <a:rPr lang="en-US" sz="1050" dirty="0">
                <a:solidFill>
                  <a:srgbClr val="6B7280"/>
                </a:solidFill>
                <a:latin typeface="Calibri" pitchFamily="34" charset="0"/>
                <a:ea typeface="Calibri" pitchFamily="34" charset="-122"/>
                <a:cs typeface="Calibri" pitchFamily="34" charset="-120"/>
              </a:rPr>
              <a:t>Articles &amp; conseils bien-être</a:t>
            </a:r>
            <a:endParaRPr lang="en-US" sz="1050" dirty="0"/>
          </a:p>
        </p:txBody>
      </p:sp>
      <p:sp>
        <p:nvSpPr>
          <p:cNvPr id="38" name="Shape 36"/>
          <p:cNvSpPr/>
          <p:nvPr/>
        </p:nvSpPr>
        <p:spPr>
          <a:xfrm>
            <a:off x="4800600" y="3072384"/>
            <a:ext cx="4069080" cy="804672"/>
          </a:xfrm>
          <a:prstGeom prst="rect">
            <a:avLst/>
          </a:prstGeom>
          <a:solidFill>
            <a:srgbClr val="F7F3E0"/>
          </a:solidFill>
          <a:ln w="12700">
            <a:solidFill>
              <a:srgbClr val="E8DFA0"/>
            </a:solidFill>
            <a:prstDash val="solid"/>
          </a:ln>
        </p:spPr>
        <p:txBody>
          <a:bodyPr/>
          <a:lstStyle/>
          <a:p>
            <a:endParaRPr lang="fr-FR"/>
          </a:p>
        </p:txBody>
      </p:sp>
      <p:sp>
        <p:nvSpPr>
          <p:cNvPr id="39" name="Shape 37"/>
          <p:cNvSpPr/>
          <p:nvPr/>
        </p:nvSpPr>
        <p:spPr>
          <a:xfrm>
            <a:off x="4800600" y="3072384"/>
            <a:ext cx="64008" cy="804672"/>
          </a:xfrm>
          <a:prstGeom prst="rect">
            <a:avLst/>
          </a:prstGeom>
          <a:solidFill>
            <a:srgbClr val="FFDE59"/>
          </a:solidFill>
          <a:ln w="12700">
            <a:solidFill>
              <a:srgbClr val="FFDE59"/>
            </a:solidFill>
            <a:prstDash val="solid"/>
          </a:ln>
        </p:spPr>
        <p:txBody>
          <a:bodyPr/>
          <a:lstStyle/>
          <a:p>
            <a:endParaRPr lang="fr-FR"/>
          </a:p>
        </p:txBody>
      </p:sp>
      <p:sp>
        <p:nvSpPr>
          <p:cNvPr id="40" name="Text 38"/>
          <p:cNvSpPr/>
          <p:nvPr/>
        </p:nvSpPr>
        <p:spPr>
          <a:xfrm>
            <a:off x="4956048" y="3136392"/>
            <a:ext cx="502920" cy="320040"/>
          </a:xfrm>
          <a:prstGeom prst="rect">
            <a:avLst/>
          </a:prstGeom>
          <a:noFill/>
          <a:ln/>
        </p:spPr>
        <p:txBody>
          <a:bodyPr wrap="square" lIns="0" tIns="0" rIns="0" bIns="0" rtlCol="0" anchor="ctr"/>
          <a:lstStyle/>
          <a:p>
            <a:pPr marL="0" indent="0">
              <a:buNone/>
            </a:pPr>
            <a:r>
              <a:rPr lang="en-US" sz="1500" dirty="0">
                <a:solidFill>
                  <a:srgbClr val="FFDE59"/>
                </a:solidFill>
                <a:latin typeface="Calibri" pitchFamily="34" charset="0"/>
                <a:ea typeface="Calibri" pitchFamily="34" charset="-122"/>
                <a:cs typeface="Calibri" pitchFamily="34" charset="-120"/>
              </a:rPr>
              <a:t>07</a:t>
            </a:r>
            <a:endParaRPr lang="en-US" sz="1500" dirty="0"/>
          </a:p>
        </p:txBody>
      </p:sp>
      <p:sp>
        <p:nvSpPr>
          <p:cNvPr id="41" name="Text 39"/>
          <p:cNvSpPr/>
          <p:nvPr/>
        </p:nvSpPr>
        <p:spPr>
          <a:xfrm>
            <a:off x="5486400" y="3154680"/>
            <a:ext cx="3200400" cy="320040"/>
          </a:xfrm>
          <a:prstGeom prst="rect">
            <a:avLst/>
          </a:prstGeom>
          <a:noFill/>
          <a:ln/>
        </p:spPr>
        <p:txBody>
          <a:bodyPr wrap="square" lIns="0" tIns="0" rIns="0" bIns="0" rtlCol="0" anchor="ctr"/>
          <a:lstStyle/>
          <a:p>
            <a:pPr marL="0" indent="0">
              <a:buNone/>
            </a:pPr>
            <a:r>
              <a:rPr lang="en-US" sz="1300" b="1" dirty="0">
                <a:solidFill>
                  <a:srgbClr val="0D1B2A"/>
                </a:solidFill>
                <a:latin typeface="Calibri" pitchFamily="34" charset="0"/>
                <a:ea typeface="Calibri" pitchFamily="34" charset="-122"/>
                <a:cs typeface="Calibri" pitchFamily="34" charset="-120"/>
              </a:rPr>
              <a:t>Sync montre</a:t>
            </a:r>
            <a:endParaRPr lang="en-US" sz="1300" dirty="0"/>
          </a:p>
        </p:txBody>
      </p:sp>
      <p:sp>
        <p:nvSpPr>
          <p:cNvPr id="42" name="Text 40"/>
          <p:cNvSpPr/>
          <p:nvPr/>
        </p:nvSpPr>
        <p:spPr>
          <a:xfrm>
            <a:off x="5486400" y="3520440"/>
            <a:ext cx="3200400" cy="274320"/>
          </a:xfrm>
          <a:prstGeom prst="rect">
            <a:avLst/>
          </a:prstGeom>
          <a:noFill/>
          <a:ln/>
        </p:spPr>
        <p:txBody>
          <a:bodyPr wrap="square" lIns="0" tIns="0" rIns="0" bIns="0" rtlCol="0" anchor="ctr"/>
          <a:lstStyle/>
          <a:p>
            <a:pPr marL="0" indent="0">
              <a:buNone/>
            </a:pPr>
            <a:r>
              <a:rPr lang="en-US" sz="1050" i="1" dirty="0">
                <a:solidFill>
                  <a:srgbClr val="00BF63"/>
                </a:solidFill>
                <a:latin typeface="Calibri" pitchFamily="34" charset="0"/>
                <a:ea typeface="Calibri" pitchFamily="34" charset="-122"/>
                <a:cs typeface="Calibri" pitchFamily="34" charset="-120"/>
              </a:rPr>
              <a:t>Wearable Data Layer (bonus)</a:t>
            </a:r>
            <a:endParaRPr lang="en-US" sz="1050"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name="Slide 7">
    <p:bg>
      <p:bgPr>
        <a:solidFill>
          <a:srgbClr val="F7F7F2"/>
        </a:solidFill>
        <a:effectLst/>
      </p:bgPr>
    </p:bg>
    <p:spTree>
      <p:nvGrpSpPr>
        <p:cNvPr id="1" name=""/>
        <p:cNvGrpSpPr/>
        <p:nvPr/>
      </p:nvGrpSpPr>
      <p:grpSpPr>
        <a:xfrm>
          <a:off x="0" y="0"/>
          <a:ext cx="0" cy="0"/>
          <a:chOff x="0" y="0"/>
          <a:chExt cx="0" cy="0"/>
        </a:xfrm>
      </p:grpSpPr>
      <p:sp>
        <p:nvSpPr>
          <p:cNvPr id="2" name="Shape 0"/>
          <p:cNvSpPr/>
          <p:nvPr/>
        </p:nvSpPr>
        <p:spPr>
          <a:xfrm>
            <a:off x="0" y="0"/>
            <a:ext cx="9144000" cy="82296"/>
          </a:xfrm>
          <a:prstGeom prst="rect">
            <a:avLst/>
          </a:prstGeom>
          <a:solidFill>
            <a:srgbClr val="00BF63"/>
          </a:solidFill>
          <a:ln w="12700">
            <a:solidFill>
              <a:srgbClr val="00BF63"/>
            </a:solidFill>
            <a:prstDash val="solid"/>
          </a:ln>
        </p:spPr>
        <p:txBody>
          <a:bodyPr/>
          <a:lstStyle/>
          <a:p>
            <a:endParaRPr lang="fr-FR"/>
          </a:p>
        </p:txBody>
      </p:sp>
      <p:sp>
        <p:nvSpPr>
          <p:cNvPr id="3" name="Text 1"/>
          <p:cNvSpPr/>
          <p:nvPr/>
        </p:nvSpPr>
        <p:spPr>
          <a:xfrm>
            <a:off x="8229600" y="100584"/>
            <a:ext cx="749808" cy="347472"/>
          </a:xfrm>
          <a:prstGeom prst="rect">
            <a:avLst/>
          </a:prstGeom>
          <a:noFill/>
          <a:ln/>
        </p:spPr>
        <p:txBody>
          <a:bodyPr wrap="square" lIns="0" tIns="0" rIns="0" bIns="0" rtlCol="0" anchor="ctr"/>
          <a:lstStyle/>
          <a:p>
            <a:pPr marL="0" indent="0" algn="r">
              <a:buNone/>
            </a:pPr>
            <a:r>
              <a:rPr lang="en-US" sz="1400" b="1" dirty="0">
                <a:solidFill>
                  <a:srgbClr val="00BF63"/>
                </a:solidFill>
                <a:latin typeface="Calibri" pitchFamily="34" charset="0"/>
                <a:ea typeface="Calibri" pitchFamily="34" charset="-122"/>
                <a:cs typeface="Calibri" pitchFamily="34" charset="-120"/>
              </a:rPr>
              <a:t>07</a:t>
            </a:r>
            <a:endParaRPr lang="en-US" sz="1400" dirty="0"/>
          </a:p>
        </p:txBody>
      </p:sp>
      <p:sp>
        <p:nvSpPr>
          <p:cNvPr id="4" name="Text 2"/>
          <p:cNvSpPr/>
          <p:nvPr/>
        </p:nvSpPr>
        <p:spPr>
          <a:xfrm>
            <a:off x="594360" y="118872"/>
            <a:ext cx="6400800" cy="237744"/>
          </a:xfrm>
          <a:prstGeom prst="rect">
            <a:avLst/>
          </a:prstGeom>
          <a:noFill/>
          <a:ln/>
        </p:spPr>
        <p:txBody>
          <a:bodyPr wrap="square" lIns="0" tIns="0" rIns="0" bIns="0" rtlCol="0" anchor="ctr"/>
          <a:lstStyle/>
          <a:p>
            <a:pPr marL="0" indent="0">
              <a:buNone/>
            </a:pPr>
            <a:r>
              <a:rPr lang="en-US" sz="900" kern="0" spc="200" dirty="0">
                <a:solidFill>
                  <a:srgbClr val="6B7280"/>
                </a:solidFill>
                <a:latin typeface="Calibri" pitchFamily="34" charset="0"/>
                <a:ea typeface="Calibri" pitchFamily="34" charset="-122"/>
                <a:cs typeface="Calibri" pitchFamily="34" charset="-120"/>
              </a:rPr>
              <a:t>ARCHITECTURE TECHNIQUE</a:t>
            </a:r>
            <a:endParaRPr lang="en-US" sz="900" dirty="0"/>
          </a:p>
        </p:txBody>
      </p:sp>
      <p:sp>
        <p:nvSpPr>
          <p:cNvPr id="5" name="Shape 3"/>
          <p:cNvSpPr/>
          <p:nvPr/>
        </p:nvSpPr>
        <p:spPr>
          <a:xfrm>
            <a:off x="594360" y="402336"/>
            <a:ext cx="502920" cy="64008"/>
          </a:xfrm>
          <a:prstGeom prst="rect">
            <a:avLst/>
          </a:prstGeom>
          <a:solidFill>
            <a:srgbClr val="FFDE59"/>
          </a:solidFill>
          <a:ln w="12700">
            <a:solidFill>
              <a:srgbClr val="FFDE59"/>
            </a:solidFill>
            <a:prstDash val="solid"/>
          </a:ln>
        </p:spPr>
        <p:txBody>
          <a:bodyPr/>
          <a:lstStyle/>
          <a:p>
            <a:endParaRPr lang="fr-FR"/>
          </a:p>
        </p:txBody>
      </p:sp>
      <p:sp>
        <p:nvSpPr>
          <p:cNvPr id="6" name="Text 4"/>
          <p:cNvSpPr/>
          <p:nvPr/>
        </p:nvSpPr>
        <p:spPr>
          <a:xfrm>
            <a:off x="594360" y="475488"/>
            <a:ext cx="7955280" cy="640080"/>
          </a:xfrm>
          <a:prstGeom prst="rect">
            <a:avLst/>
          </a:prstGeom>
          <a:noFill/>
          <a:ln/>
        </p:spPr>
        <p:txBody>
          <a:bodyPr wrap="square" lIns="0" tIns="0" rIns="0" bIns="0" rtlCol="0" anchor="ctr"/>
          <a:lstStyle/>
          <a:p>
            <a:pPr marL="0" indent="0">
              <a:buNone/>
            </a:pPr>
            <a:r>
              <a:rPr lang="en-US" sz="2600" dirty="0">
                <a:solidFill>
                  <a:srgbClr val="0D1B2A"/>
                </a:solidFill>
                <a:latin typeface="Calibri" pitchFamily="34" charset="0"/>
                <a:ea typeface="Calibri" pitchFamily="34" charset="-122"/>
                <a:cs typeface="Calibri" pitchFamily="34" charset="-120"/>
              </a:rPr>
              <a:t>Architecture 3-tiers &amp; choix techniques</a:t>
            </a:r>
            <a:endParaRPr lang="en-US" sz="2600" dirty="0"/>
          </a:p>
        </p:txBody>
      </p:sp>
      <p:sp>
        <p:nvSpPr>
          <p:cNvPr id="7" name="Shape 5"/>
          <p:cNvSpPr/>
          <p:nvPr/>
        </p:nvSpPr>
        <p:spPr>
          <a:xfrm>
            <a:off x="313944" y="1080516"/>
            <a:ext cx="8046720" cy="18288"/>
          </a:xfrm>
          <a:prstGeom prst="rect">
            <a:avLst/>
          </a:prstGeom>
          <a:solidFill>
            <a:srgbClr val="E5E7EB"/>
          </a:solidFill>
          <a:ln w="12700">
            <a:solidFill>
              <a:srgbClr val="E5E7EB"/>
            </a:solidFill>
            <a:prstDash val="solid"/>
          </a:ln>
        </p:spPr>
        <p:txBody>
          <a:bodyPr/>
          <a:lstStyle/>
          <a:p>
            <a:endParaRPr lang="fr-FR"/>
          </a:p>
        </p:txBody>
      </p:sp>
      <p:sp>
        <p:nvSpPr>
          <p:cNvPr id="8" name="Shape 6"/>
          <p:cNvSpPr/>
          <p:nvPr/>
        </p:nvSpPr>
        <p:spPr>
          <a:xfrm>
            <a:off x="176784" y="1199388"/>
            <a:ext cx="2331720" cy="64008"/>
          </a:xfrm>
          <a:prstGeom prst="rect">
            <a:avLst/>
          </a:prstGeom>
          <a:solidFill>
            <a:srgbClr val="00BF63"/>
          </a:solidFill>
          <a:ln w="12700">
            <a:solidFill>
              <a:srgbClr val="00BF63"/>
            </a:solidFill>
            <a:prstDash val="solid"/>
          </a:ln>
        </p:spPr>
        <p:txBody>
          <a:bodyPr/>
          <a:lstStyle/>
          <a:p>
            <a:endParaRPr lang="fr-FR"/>
          </a:p>
        </p:txBody>
      </p:sp>
      <p:sp>
        <p:nvSpPr>
          <p:cNvPr id="9" name="Shape 7"/>
          <p:cNvSpPr/>
          <p:nvPr/>
        </p:nvSpPr>
        <p:spPr>
          <a:xfrm>
            <a:off x="176784" y="1263396"/>
            <a:ext cx="2331720" cy="3520440"/>
          </a:xfrm>
          <a:prstGeom prst="rect">
            <a:avLst/>
          </a:prstGeom>
          <a:solidFill>
            <a:srgbClr val="FFFFFF"/>
          </a:solidFill>
          <a:ln w="12700">
            <a:solidFill>
              <a:srgbClr val="E5E7EB"/>
            </a:solidFill>
            <a:prstDash val="solid"/>
          </a:ln>
        </p:spPr>
        <p:txBody>
          <a:bodyPr/>
          <a:lstStyle/>
          <a:p>
            <a:endParaRPr lang="fr-FR"/>
          </a:p>
        </p:txBody>
      </p:sp>
      <p:sp>
        <p:nvSpPr>
          <p:cNvPr id="10" name="Text 8"/>
          <p:cNvSpPr/>
          <p:nvPr/>
        </p:nvSpPr>
        <p:spPr>
          <a:xfrm>
            <a:off x="313944" y="1354836"/>
            <a:ext cx="2057400" cy="384048"/>
          </a:xfrm>
          <a:prstGeom prst="rect">
            <a:avLst/>
          </a:prstGeom>
          <a:noFill/>
          <a:ln/>
        </p:spPr>
        <p:txBody>
          <a:bodyPr wrap="square" lIns="0" tIns="0" rIns="0" bIns="0" rtlCol="0" anchor="ctr"/>
          <a:lstStyle/>
          <a:p>
            <a:pPr marL="0" indent="0">
              <a:buNone/>
            </a:pPr>
            <a:r>
              <a:rPr lang="en-US" sz="1400" b="1" dirty="0">
                <a:solidFill>
                  <a:srgbClr val="0D1B2A"/>
                </a:solidFill>
                <a:latin typeface="Calibri" pitchFamily="34" charset="0"/>
                <a:ea typeface="Calibri" pitchFamily="34" charset="-122"/>
                <a:cs typeface="Calibri" pitchFamily="34" charset="-120"/>
              </a:rPr>
              <a:t>Clients</a:t>
            </a:r>
            <a:endParaRPr lang="en-US" sz="1400" dirty="0"/>
          </a:p>
        </p:txBody>
      </p:sp>
      <p:sp>
        <p:nvSpPr>
          <p:cNvPr id="11" name="Shape 9"/>
          <p:cNvSpPr/>
          <p:nvPr/>
        </p:nvSpPr>
        <p:spPr>
          <a:xfrm>
            <a:off x="268224" y="1748028"/>
            <a:ext cx="2148840" cy="18288"/>
          </a:xfrm>
          <a:prstGeom prst="rect">
            <a:avLst/>
          </a:prstGeom>
          <a:solidFill>
            <a:srgbClr val="E5E7EB"/>
          </a:solidFill>
          <a:ln w="12700">
            <a:solidFill>
              <a:srgbClr val="E5E7EB"/>
            </a:solidFill>
            <a:prstDash val="solid"/>
          </a:ln>
        </p:spPr>
        <p:txBody>
          <a:bodyPr/>
          <a:lstStyle/>
          <a:p>
            <a:endParaRPr lang="fr-FR"/>
          </a:p>
        </p:txBody>
      </p:sp>
      <p:sp>
        <p:nvSpPr>
          <p:cNvPr id="12" name="Text 10"/>
          <p:cNvSpPr/>
          <p:nvPr/>
        </p:nvSpPr>
        <p:spPr>
          <a:xfrm>
            <a:off x="313944" y="1839468"/>
            <a:ext cx="2057400" cy="475488"/>
          </a:xfrm>
          <a:prstGeom prst="rect">
            <a:avLst/>
          </a:prstGeom>
          <a:noFill/>
          <a:ln/>
        </p:spPr>
        <p:txBody>
          <a:bodyPr wrap="square" lIns="0" tIns="0" rIns="0" bIns="0" rtlCol="0" anchor="ctr"/>
          <a:lstStyle/>
          <a:p>
            <a:pPr marL="0" indent="0">
              <a:buNone/>
            </a:pPr>
            <a:r>
              <a:rPr lang="en-US" sz="1200" dirty="0">
                <a:solidFill>
                  <a:srgbClr val="2D2D2D"/>
                </a:solidFill>
                <a:latin typeface="Calibri" pitchFamily="34" charset="0"/>
                <a:ea typeface="Calibri" pitchFamily="34" charset="-122"/>
                <a:cs typeface="Calibri" pitchFamily="34" charset="-120"/>
              </a:rPr>
              <a:t>— Navigateur WEB</a:t>
            </a:r>
            <a:endParaRPr lang="en-US" sz="1200" dirty="0"/>
          </a:p>
        </p:txBody>
      </p:sp>
      <p:sp>
        <p:nvSpPr>
          <p:cNvPr id="13" name="Text 11"/>
          <p:cNvSpPr/>
          <p:nvPr/>
        </p:nvSpPr>
        <p:spPr>
          <a:xfrm>
            <a:off x="313944" y="2406396"/>
            <a:ext cx="2057400" cy="475488"/>
          </a:xfrm>
          <a:prstGeom prst="rect">
            <a:avLst/>
          </a:prstGeom>
          <a:noFill/>
          <a:ln/>
        </p:spPr>
        <p:txBody>
          <a:bodyPr wrap="square" lIns="0" tIns="0" rIns="0" bIns="0" rtlCol="0" anchor="ctr"/>
          <a:lstStyle/>
          <a:p>
            <a:pPr marL="0" indent="0">
              <a:buNone/>
            </a:pPr>
            <a:r>
              <a:rPr lang="en-US" sz="1200" dirty="0">
                <a:solidFill>
                  <a:srgbClr val="2D2D2D"/>
                </a:solidFill>
                <a:latin typeface="Calibri" pitchFamily="34" charset="0"/>
                <a:ea typeface="Calibri" pitchFamily="34" charset="-122"/>
                <a:cs typeface="Calibri" pitchFamily="34" charset="-120"/>
              </a:rPr>
              <a:t>— App Mobile Flutter</a:t>
            </a:r>
            <a:endParaRPr lang="en-US" sz="1200" dirty="0"/>
          </a:p>
        </p:txBody>
      </p:sp>
      <p:sp>
        <p:nvSpPr>
          <p:cNvPr id="14" name="Text 12"/>
          <p:cNvSpPr/>
          <p:nvPr/>
        </p:nvSpPr>
        <p:spPr>
          <a:xfrm>
            <a:off x="313944" y="2973324"/>
            <a:ext cx="2057400" cy="475488"/>
          </a:xfrm>
          <a:prstGeom prst="rect">
            <a:avLst/>
          </a:prstGeom>
          <a:noFill/>
          <a:ln/>
        </p:spPr>
        <p:txBody>
          <a:bodyPr wrap="square" lIns="0" tIns="0" rIns="0" bIns="0" rtlCol="0" anchor="ctr"/>
          <a:lstStyle/>
          <a:p>
            <a:pPr marL="0" indent="0">
              <a:buNone/>
            </a:pPr>
            <a:r>
              <a:rPr lang="en-US" sz="1200" dirty="0">
                <a:solidFill>
                  <a:srgbClr val="2D2D2D"/>
                </a:solidFill>
                <a:latin typeface="Calibri" pitchFamily="34" charset="0"/>
                <a:ea typeface="Calibri" pitchFamily="34" charset="-122"/>
                <a:cs typeface="Calibri" pitchFamily="34" charset="-120"/>
              </a:rPr>
              <a:t>— Wear OS (Kotlin)</a:t>
            </a:r>
            <a:endParaRPr lang="en-US" sz="1200" dirty="0"/>
          </a:p>
        </p:txBody>
      </p:sp>
      <p:sp>
        <p:nvSpPr>
          <p:cNvPr id="15" name="Text 13"/>
          <p:cNvSpPr/>
          <p:nvPr/>
        </p:nvSpPr>
        <p:spPr>
          <a:xfrm>
            <a:off x="2517648" y="3041904"/>
            <a:ext cx="182880" cy="347472"/>
          </a:xfrm>
          <a:prstGeom prst="rect">
            <a:avLst/>
          </a:prstGeom>
          <a:noFill/>
          <a:ln/>
        </p:spPr>
        <p:txBody>
          <a:bodyPr wrap="square" lIns="0" tIns="0" rIns="0" bIns="0" rtlCol="0" anchor="ctr"/>
          <a:lstStyle/>
          <a:p>
            <a:pPr marL="0" indent="0" algn="ctr">
              <a:buNone/>
            </a:pPr>
            <a:r>
              <a:rPr lang="en-US" sz="1500" dirty="0">
                <a:solidFill>
                  <a:srgbClr val="00BF63"/>
                </a:solidFill>
                <a:latin typeface="Calibri" pitchFamily="34" charset="0"/>
                <a:ea typeface="Calibri" pitchFamily="34" charset="-122"/>
                <a:cs typeface="Calibri" pitchFamily="34" charset="-120"/>
              </a:rPr>
              <a:t>→</a:t>
            </a:r>
            <a:endParaRPr lang="en-US" sz="1500" dirty="0"/>
          </a:p>
        </p:txBody>
      </p:sp>
      <p:sp>
        <p:nvSpPr>
          <p:cNvPr id="16" name="Shape 14"/>
          <p:cNvSpPr/>
          <p:nvPr/>
        </p:nvSpPr>
        <p:spPr>
          <a:xfrm>
            <a:off x="2709672" y="1199388"/>
            <a:ext cx="3246120" cy="64008"/>
          </a:xfrm>
          <a:prstGeom prst="rect">
            <a:avLst/>
          </a:prstGeom>
          <a:solidFill>
            <a:srgbClr val="00BF63"/>
          </a:solidFill>
          <a:ln w="12700">
            <a:solidFill>
              <a:srgbClr val="00BF63"/>
            </a:solidFill>
            <a:prstDash val="solid"/>
          </a:ln>
        </p:spPr>
        <p:txBody>
          <a:bodyPr/>
          <a:lstStyle/>
          <a:p>
            <a:endParaRPr lang="fr-FR"/>
          </a:p>
        </p:txBody>
      </p:sp>
      <p:sp>
        <p:nvSpPr>
          <p:cNvPr id="17" name="Shape 15"/>
          <p:cNvSpPr/>
          <p:nvPr/>
        </p:nvSpPr>
        <p:spPr>
          <a:xfrm>
            <a:off x="2709672" y="1263396"/>
            <a:ext cx="3246120" cy="3520440"/>
          </a:xfrm>
          <a:prstGeom prst="rect">
            <a:avLst/>
          </a:prstGeom>
          <a:solidFill>
            <a:srgbClr val="FFFFFF"/>
          </a:solidFill>
          <a:ln w="12700">
            <a:solidFill>
              <a:srgbClr val="E5E7EB"/>
            </a:solidFill>
            <a:prstDash val="solid"/>
          </a:ln>
        </p:spPr>
        <p:txBody>
          <a:bodyPr/>
          <a:lstStyle/>
          <a:p>
            <a:endParaRPr lang="fr-FR"/>
          </a:p>
        </p:txBody>
      </p:sp>
      <p:sp>
        <p:nvSpPr>
          <p:cNvPr id="18" name="Text 16"/>
          <p:cNvSpPr/>
          <p:nvPr/>
        </p:nvSpPr>
        <p:spPr>
          <a:xfrm>
            <a:off x="2846832" y="1354836"/>
            <a:ext cx="2971800" cy="384048"/>
          </a:xfrm>
          <a:prstGeom prst="rect">
            <a:avLst/>
          </a:prstGeom>
          <a:noFill/>
          <a:ln/>
        </p:spPr>
        <p:txBody>
          <a:bodyPr wrap="square" lIns="0" tIns="0" rIns="0" bIns="0" rtlCol="0" anchor="ctr"/>
          <a:lstStyle/>
          <a:p>
            <a:pPr marL="0" indent="0">
              <a:buNone/>
            </a:pPr>
            <a:r>
              <a:rPr lang="en-US" sz="1400" b="1" dirty="0">
                <a:solidFill>
                  <a:srgbClr val="0D1B2A"/>
                </a:solidFill>
                <a:latin typeface="Calibri" pitchFamily="34" charset="0"/>
                <a:ea typeface="Calibri" pitchFamily="34" charset="-122"/>
                <a:cs typeface="Calibri" pitchFamily="34" charset="-120"/>
              </a:rPr>
              <a:t>Serveur Docker</a:t>
            </a:r>
            <a:endParaRPr lang="en-US" sz="1400" dirty="0"/>
          </a:p>
        </p:txBody>
      </p:sp>
      <p:sp>
        <p:nvSpPr>
          <p:cNvPr id="19" name="Shape 17"/>
          <p:cNvSpPr/>
          <p:nvPr/>
        </p:nvSpPr>
        <p:spPr>
          <a:xfrm>
            <a:off x="2801112" y="1748028"/>
            <a:ext cx="3063240" cy="18288"/>
          </a:xfrm>
          <a:prstGeom prst="rect">
            <a:avLst/>
          </a:prstGeom>
          <a:solidFill>
            <a:srgbClr val="E5E7EB"/>
          </a:solidFill>
          <a:ln w="12700">
            <a:solidFill>
              <a:srgbClr val="E5E7EB"/>
            </a:solidFill>
            <a:prstDash val="solid"/>
          </a:ln>
        </p:spPr>
        <p:txBody>
          <a:bodyPr/>
          <a:lstStyle/>
          <a:p>
            <a:endParaRPr lang="fr-FR"/>
          </a:p>
        </p:txBody>
      </p:sp>
      <p:sp>
        <p:nvSpPr>
          <p:cNvPr id="20" name="Text 18"/>
          <p:cNvSpPr/>
          <p:nvPr/>
        </p:nvSpPr>
        <p:spPr>
          <a:xfrm>
            <a:off x="2846832" y="1839468"/>
            <a:ext cx="2971800" cy="475488"/>
          </a:xfrm>
          <a:prstGeom prst="rect">
            <a:avLst/>
          </a:prstGeom>
          <a:noFill/>
          <a:ln/>
        </p:spPr>
        <p:txBody>
          <a:bodyPr wrap="square" lIns="0" tIns="0" rIns="0" bIns="0" rtlCol="0" anchor="ctr"/>
          <a:lstStyle/>
          <a:p>
            <a:pPr marL="0" indent="0">
              <a:buNone/>
            </a:pPr>
            <a:r>
              <a:rPr lang="en-US" sz="1200" dirty="0">
                <a:solidFill>
                  <a:srgbClr val="2D2D2D"/>
                </a:solidFill>
                <a:latin typeface="Calibri" pitchFamily="34" charset="0"/>
                <a:ea typeface="Calibri" pitchFamily="34" charset="-122"/>
                <a:cs typeface="Calibri" pitchFamily="34" charset="-120"/>
              </a:rPr>
              <a:t>— Nginx (reverse proxy)</a:t>
            </a:r>
            <a:endParaRPr lang="en-US" sz="1200" dirty="0"/>
          </a:p>
        </p:txBody>
      </p:sp>
      <p:sp>
        <p:nvSpPr>
          <p:cNvPr id="21" name="Text 19"/>
          <p:cNvSpPr/>
          <p:nvPr/>
        </p:nvSpPr>
        <p:spPr>
          <a:xfrm>
            <a:off x="2846832" y="2406396"/>
            <a:ext cx="2971800" cy="475488"/>
          </a:xfrm>
          <a:prstGeom prst="rect">
            <a:avLst/>
          </a:prstGeom>
          <a:noFill/>
          <a:ln/>
        </p:spPr>
        <p:txBody>
          <a:bodyPr wrap="square" lIns="0" tIns="0" rIns="0" bIns="0" rtlCol="0" anchor="ctr"/>
          <a:lstStyle/>
          <a:p>
            <a:pPr marL="0" indent="0">
              <a:buNone/>
            </a:pPr>
            <a:r>
              <a:rPr lang="en-US" sz="1200" dirty="0">
                <a:solidFill>
                  <a:srgbClr val="2D2D2D"/>
                </a:solidFill>
                <a:latin typeface="Calibri" pitchFamily="34" charset="0"/>
                <a:ea typeface="Calibri" pitchFamily="34" charset="-122"/>
                <a:cs typeface="Calibri" pitchFamily="34" charset="-120"/>
              </a:rPr>
              <a:t>— Laravel 12 / PHP 8.2</a:t>
            </a:r>
            <a:endParaRPr lang="en-US" sz="1200" dirty="0"/>
          </a:p>
        </p:txBody>
      </p:sp>
      <p:sp>
        <p:nvSpPr>
          <p:cNvPr id="22" name="Text 20"/>
          <p:cNvSpPr/>
          <p:nvPr/>
        </p:nvSpPr>
        <p:spPr>
          <a:xfrm>
            <a:off x="2846832" y="2973324"/>
            <a:ext cx="2971800" cy="475488"/>
          </a:xfrm>
          <a:prstGeom prst="rect">
            <a:avLst/>
          </a:prstGeom>
          <a:noFill/>
          <a:ln/>
        </p:spPr>
        <p:txBody>
          <a:bodyPr wrap="square" lIns="0" tIns="0" rIns="0" bIns="0" rtlCol="0" anchor="ctr"/>
          <a:lstStyle/>
          <a:p>
            <a:pPr marL="0" indent="0">
              <a:buNone/>
            </a:pPr>
            <a:r>
              <a:rPr lang="en-US" sz="1200" dirty="0">
                <a:solidFill>
                  <a:srgbClr val="2D2D2D"/>
                </a:solidFill>
                <a:latin typeface="Calibri" pitchFamily="34" charset="0"/>
                <a:ea typeface="Calibri" pitchFamily="34" charset="-122"/>
                <a:cs typeface="Calibri" pitchFamily="34" charset="-120"/>
              </a:rPr>
              <a:t>— Sanctum (auth tokens)</a:t>
            </a:r>
            <a:endParaRPr lang="en-US" sz="1200" dirty="0"/>
          </a:p>
        </p:txBody>
      </p:sp>
      <p:sp>
        <p:nvSpPr>
          <p:cNvPr id="23" name="Text 21"/>
          <p:cNvSpPr/>
          <p:nvPr/>
        </p:nvSpPr>
        <p:spPr>
          <a:xfrm>
            <a:off x="2846832" y="3540252"/>
            <a:ext cx="2971800" cy="475488"/>
          </a:xfrm>
          <a:prstGeom prst="rect">
            <a:avLst/>
          </a:prstGeom>
          <a:noFill/>
          <a:ln/>
        </p:spPr>
        <p:txBody>
          <a:bodyPr wrap="square" lIns="0" tIns="0" rIns="0" bIns="0" rtlCol="0" anchor="ctr"/>
          <a:lstStyle/>
          <a:p>
            <a:pPr marL="0" indent="0">
              <a:buNone/>
            </a:pPr>
            <a:r>
              <a:rPr lang="en-US" sz="1200" dirty="0">
                <a:solidFill>
                  <a:srgbClr val="2D2D2D"/>
                </a:solidFill>
                <a:latin typeface="Calibri" pitchFamily="34" charset="0"/>
                <a:ea typeface="Calibri" pitchFamily="34" charset="-122"/>
                <a:cs typeface="Calibri" pitchFamily="34" charset="-120"/>
              </a:rPr>
              <a:t>— FilamentPHP (admin)</a:t>
            </a:r>
            <a:endParaRPr lang="en-US" sz="1200" dirty="0"/>
          </a:p>
        </p:txBody>
      </p:sp>
      <p:sp>
        <p:nvSpPr>
          <p:cNvPr id="24" name="Text 22"/>
          <p:cNvSpPr/>
          <p:nvPr/>
        </p:nvSpPr>
        <p:spPr>
          <a:xfrm>
            <a:off x="5951220" y="3037332"/>
            <a:ext cx="182880" cy="347472"/>
          </a:xfrm>
          <a:prstGeom prst="rect">
            <a:avLst/>
          </a:prstGeom>
          <a:noFill/>
          <a:ln/>
        </p:spPr>
        <p:txBody>
          <a:bodyPr wrap="square" lIns="0" tIns="0" rIns="0" bIns="0" rtlCol="0" anchor="ctr"/>
          <a:lstStyle/>
          <a:p>
            <a:pPr marL="0" indent="0" algn="ctr">
              <a:buNone/>
            </a:pPr>
            <a:r>
              <a:rPr lang="en-US" sz="1500" dirty="0">
                <a:solidFill>
                  <a:srgbClr val="00BF63"/>
                </a:solidFill>
                <a:latin typeface="Calibri" pitchFamily="34" charset="0"/>
                <a:ea typeface="Calibri" pitchFamily="34" charset="-122"/>
                <a:cs typeface="Calibri" pitchFamily="34" charset="-120"/>
              </a:rPr>
              <a:t>→</a:t>
            </a:r>
            <a:endParaRPr lang="en-US" sz="1500" dirty="0"/>
          </a:p>
        </p:txBody>
      </p:sp>
      <p:sp>
        <p:nvSpPr>
          <p:cNvPr id="25" name="Shape 23"/>
          <p:cNvSpPr/>
          <p:nvPr/>
        </p:nvSpPr>
        <p:spPr>
          <a:xfrm>
            <a:off x="6156960" y="1199388"/>
            <a:ext cx="2697480" cy="64008"/>
          </a:xfrm>
          <a:prstGeom prst="rect">
            <a:avLst/>
          </a:prstGeom>
          <a:solidFill>
            <a:srgbClr val="00BF63"/>
          </a:solidFill>
          <a:ln w="12700">
            <a:solidFill>
              <a:srgbClr val="00BF63"/>
            </a:solidFill>
            <a:prstDash val="solid"/>
          </a:ln>
        </p:spPr>
        <p:txBody>
          <a:bodyPr/>
          <a:lstStyle/>
          <a:p>
            <a:endParaRPr lang="fr-FR"/>
          </a:p>
        </p:txBody>
      </p:sp>
      <p:sp>
        <p:nvSpPr>
          <p:cNvPr id="26" name="Shape 24"/>
          <p:cNvSpPr/>
          <p:nvPr/>
        </p:nvSpPr>
        <p:spPr>
          <a:xfrm>
            <a:off x="6156960" y="1275588"/>
            <a:ext cx="2697480" cy="3520440"/>
          </a:xfrm>
          <a:prstGeom prst="rect">
            <a:avLst/>
          </a:prstGeom>
          <a:solidFill>
            <a:srgbClr val="FFFFFF"/>
          </a:solidFill>
          <a:ln w="12700">
            <a:solidFill>
              <a:srgbClr val="E5E7EB"/>
            </a:solidFill>
            <a:prstDash val="solid"/>
          </a:ln>
        </p:spPr>
        <p:txBody>
          <a:bodyPr/>
          <a:lstStyle/>
          <a:p>
            <a:endParaRPr lang="fr-FR"/>
          </a:p>
        </p:txBody>
      </p:sp>
      <p:sp>
        <p:nvSpPr>
          <p:cNvPr id="27" name="Text 25"/>
          <p:cNvSpPr/>
          <p:nvPr/>
        </p:nvSpPr>
        <p:spPr>
          <a:xfrm>
            <a:off x="6294120" y="1354836"/>
            <a:ext cx="2423160" cy="384048"/>
          </a:xfrm>
          <a:prstGeom prst="rect">
            <a:avLst/>
          </a:prstGeom>
          <a:noFill/>
          <a:ln/>
        </p:spPr>
        <p:txBody>
          <a:bodyPr wrap="square" lIns="0" tIns="0" rIns="0" bIns="0" rtlCol="0" anchor="ctr"/>
          <a:lstStyle/>
          <a:p>
            <a:pPr marL="0" indent="0">
              <a:buNone/>
            </a:pPr>
            <a:r>
              <a:rPr lang="en-US" sz="1400" b="1" dirty="0">
                <a:solidFill>
                  <a:srgbClr val="0D1B2A"/>
                </a:solidFill>
                <a:latin typeface="Calibri" pitchFamily="34" charset="0"/>
                <a:ea typeface="Calibri" pitchFamily="34" charset="-122"/>
                <a:cs typeface="Calibri" pitchFamily="34" charset="-120"/>
              </a:rPr>
              <a:t>Données</a:t>
            </a:r>
            <a:endParaRPr lang="en-US" sz="1400" dirty="0"/>
          </a:p>
        </p:txBody>
      </p:sp>
      <p:sp>
        <p:nvSpPr>
          <p:cNvPr id="28" name="Shape 26"/>
          <p:cNvSpPr/>
          <p:nvPr/>
        </p:nvSpPr>
        <p:spPr>
          <a:xfrm>
            <a:off x="6248400" y="1748028"/>
            <a:ext cx="2514600" cy="18288"/>
          </a:xfrm>
          <a:prstGeom prst="rect">
            <a:avLst/>
          </a:prstGeom>
          <a:solidFill>
            <a:srgbClr val="E5E7EB"/>
          </a:solidFill>
          <a:ln w="12700">
            <a:solidFill>
              <a:srgbClr val="E5E7EB"/>
            </a:solidFill>
            <a:prstDash val="solid"/>
          </a:ln>
        </p:spPr>
        <p:txBody>
          <a:bodyPr/>
          <a:lstStyle/>
          <a:p>
            <a:endParaRPr lang="fr-FR"/>
          </a:p>
        </p:txBody>
      </p:sp>
      <p:sp>
        <p:nvSpPr>
          <p:cNvPr id="29" name="Text 27"/>
          <p:cNvSpPr/>
          <p:nvPr/>
        </p:nvSpPr>
        <p:spPr>
          <a:xfrm>
            <a:off x="6294120" y="1839468"/>
            <a:ext cx="2423160" cy="475488"/>
          </a:xfrm>
          <a:prstGeom prst="rect">
            <a:avLst/>
          </a:prstGeom>
          <a:noFill/>
          <a:ln/>
        </p:spPr>
        <p:txBody>
          <a:bodyPr wrap="square" lIns="0" tIns="0" rIns="0" bIns="0" rtlCol="0" anchor="ctr"/>
          <a:lstStyle/>
          <a:p>
            <a:pPr marL="0" indent="0">
              <a:buNone/>
            </a:pPr>
            <a:r>
              <a:rPr lang="en-US" sz="1200" dirty="0">
                <a:solidFill>
                  <a:srgbClr val="2D2D2D"/>
                </a:solidFill>
                <a:latin typeface="Calibri" pitchFamily="34" charset="0"/>
                <a:ea typeface="Calibri" pitchFamily="34" charset="-122"/>
                <a:cs typeface="Calibri" pitchFamily="34" charset="-120"/>
              </a:rPr>
              <a:t>— MySQL 8.0</a:t>
            </a:r>
            <a:endParaRPr lang="en-US" sz="1200" dirty="0"/>
          </a:p>
        </p:txBody>
      </p:sp>
      <p:sp>
        <p:nvSpPr>
          <p:cNvPr id="30" name="Text 28"/>
          <p:cNvSpPr/>
          <p:nvPr/>
        </p:nvSpPr>
        <p:spPr>
          <a:xfrm>
            <a:off x="6294120" y="2406396"/>
            <a:ext cx="2423160" cy="475488"/>
          </a:xfrm>
          <a:prstGeom prst="rect">
            <a:avLst/>
          </a:prstGeom>
          <a:noFill/>
          <a:ln/>
        </p:spPr>
        <p:txBody>
          <a:bodyPr wrap="square" lIns="0" tIns="0" rIns="0" bIns="0" rtlCol="0" anchor="ctr"/>
          <a:lstStyle/>
          <a:p>
            <a:pPr marL="0" indent="0">
              <a:buNone/>
            </a:pPr>
            <a:r>
              <a:rPr lang="en-US" sz="1200" dirty="0">
                <a:solidFill>
                  <a:srgbClr val="2D2D2D"/>
                </a:solidFill>
                <a:latin typeface="Calibri" pitchFamily="34" charset="0"/>
                <a:ea typeface="Calibri" pitchFamily="34" charset="-122"/>
                <a:cs typeface="Calibri" pitchFamily="34" charset="-120"/>
              </a:rPr>
              <a:t>— 12 modèles Eloquent</a:t>
            </a:r>
            <a:endParaRPr lang="en-US" sz="1200" dirty="0"/>
          </a:p>
        </p:txBody>
      </p:sp>
      <p:sp>
        <p:nvSpPr>
          <p:cNvPr id="31" name="Text 29"/>
          <p:cNvSpPr/>
          <p:nvPr/>
        </p:nvSpPr>
        <p:spPr>
          <a:xfrm>
            <a:off x="6294120" y="2973324"/>
            <a:ext cx="2423160" cy="475488"/>
          </a:xfrm>
          <a:prstGeom prst="rect">
            <a:avLst/>
          </a:prstGeom>
          <a:noFill/>
          <a:ln/>
        </p:spPr>
        <p:txBody>
          <a:bodyPr wrap="square" lIns="0" tIns="0" rIns="0" bIns="0" rtlCol="0" anchor="ctr"/>
          <a:lstStyle/>
          <a:p>
            <a:pPr marL="0" indent="0">
              <a:buNone/>
            </a:pPr>
            <a:r>
              <a:rPr lang="en-US" sz="1200" dirty="0">
                <a:solidFill>
                  <a:srgbClr val="2D2D2D"/>
                </a:solidFill>
                <a:latin typeface="Calibri" pitchFamily="34" charset="0"/>
                <a:ea typeface="Calibri" pitchFamily="34" charset="-122"/>
                <a:cs typeface="Calibri" pitchFamily="34" charset="-120"/>
              </a:rPr>
              <a:t>— Migrations + Seeders</a:t>
            </a:r>
            <a:endParaRPr lang="en-US" sz="1200" dirty="0"/>
          </a:p>
        </p:txBody>
      </p:sp>
      <p:sp>
        <p:nvSpPr>
          <p:cNvPr id="32" name="Text 30"/>
          <p:cNvSpPr/>
          <p:nvPr/>
        </p:nvSpPr>
        <p:spPr>
          <a:xfrm>
            <a:off x="320040" y="4866132"/>
            <a:ext cx="8229600" cy="201168"/>
          </a:xfrm>
          <a:prstGeom prst="rect">
            <a:avLst/>
          </a:prstGeom>
          <a:noFill/>
          <a:ln/>
        </p:spPr>
        <p:txBody>
          <a:bodyPr wrap="square" lIns="0" tIns="0" rIns="0" bIns="0" rtlCol="0" anchor="ctr"/>
          <a:lstStyle/>
          <a:p>
            <a:pPr marL="0" indent="0" algn="ctr">
              <a:buNone/>
            </a:pPr>
            <a:r>
              <a:rPr lang="en-US" sz="950" dirty="0">
                <a:solidFill>
                  <a:srgbClr val="6B7280"/>
                </a:solidFill>
                <a:latin typeface="Calibri" pitchFamily="34" charset="0"/>
                <a:ea typeface="Calibri" pitchFamily="34" charset="-122"/>
                <a:cs typeface="Calibri" pitchFamily="34" charset="-120"/>
              </a:rPr>
              <a:t>Pattern MVC  ·  API RESTful  ·  Merise / UML  ·  Ports : 8090 (WEB)  ·  8091 (API)</a:t>
            </a:r>
            <a:endParaRPr lang="en-US" sz="950"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name="Slide 8">
    <p:bg>
      <p:bgPr>
        <a:solidFill>
          <a:srgbClr val="F7F7F2"/>
        </a:solidFill>
        <a:effectLst/>
      </p:bgPr>
    </p:bg>
    <p:spTree>
      <p:nvGrpSpPr>
        <p:cNvPr id="1" name=""/>
        <p:cNvGrpSpPr/>
        <p:nvPr/>
      </p:nvGrpSpPr>
      <p:grpSpPr>
        <a:xfrm>
          <a:off x="0" y="0"/>
          <a:ext cx="0" cy="0"/>
          <a:chOff x="0" y="0"/>
          <a:chExt cx="0" cy="0"/>
        </a:xfrm>
      </p:grpSpPr>
      <p:sp>
        <p:nvSpPr>
          <p:cNvPr id="2" name="Shape 0"/>
          <p:cNvSpPr/>
          <p:nvPr/>
        </p:nvSpPr>
        <p:spPr>
          <a:xfrm>
            <a:off x="0" y="0"/>
            <a:ext cx="9144000" cy="82296"/>
          </a:xfrm>
          <a:prstGeom prst="rect">
            <a:avLst/>
          </a:prstGeom>
          <a:solidFill>
            <a:srgbClr val="00BF63"/>
          </a:solidFill>
          <a:ln w="12700">
            <a:solidFill>
              <a:srgbClr val="00BF63"/>
            </a:solidFill>
            <a:prstDash val="solid"/>
          </a:ln>
        </p:spPr>
        <p:txBody>
          <a:bodyPr/>
          <a:lstStyle/>
          <a:p>
            <a:endParaRPr lang="fr-FR"/>
          </a:p>
        </p:txBody>
      </p:sp>
      <p:sp>
        <p:nvSpPr>
          <p:cNvPr id="3" name="Text 1"/>
          <p:cNvSpPr/>
          <p:nvPr/>
        </p:nvSpPr>
        <p:spPr>
          <a:xfrm>
            <a:off x="8229600" y="100584"/>
            <a:ext cx="749808" cy="347472"/>
          </a:xfrm>
          <a:prstGeom prst="rect">
            <a:avLst/>
          </a:prstGeom>
          <a:noFill/>
          <a:ln/>
        </p:spPr>
        <p:txBody>
          <a:bodyPr wrap="square" lIns="0" tIns="0" rIns="0" bIns="0" rtlCol="0" anchor="ctr"/>
          <a:lstStyle/>
          <a:p>
            <a:pPr marL="0" indent="0" algn="r">
              <a:buNone/>
            </a:pPr>
            <a:r>
              <a:rPr lang="en-US" sz="1400" b="1" dirty="0">
                <a:solidFill>
                  <a:srgbClr val="00BF63"/>
                </a:solidFill>
                <a:latin typeface="Calibri" pitchFamily="34" charset="0"/>
                <a:ea typeface="Calibri" pitchFamily="34" charset="-122"/>
                <a:cs typeface="Calibri" pitchFamily="34" charset="-120"/>
              </a:rPr>
              <a:t>08</a:t>
            </a:r>
            <a:endParaRPr lang="en-US" sz="1400" dirty="0"/>
          </a:p>
        </p:txBody>
      </p:sp>
      <p:sp>
        <p:nvSpPr>
          <p:cNvPr id="4" name="Text 2"/>
          <p:cNvSpPr/>
          <p:nvPr/>
        </p:nvSpPr>
        <p:spPr>
          <a:xfrm>
            <a:off x="594360" y="118872"/>
            <a:ext cx="6400800" cy="237744"/>
          </a:xfrm>
          <a:prstGeom prst="rect">
            <a:avLst/>
          </a:prstGeom>
          <a:noFill/>
          <a:ln/>
        </p:spPr>
        <p:txBody>
          <a:bodyPr wrap="square" lIns="0" tIns="0" rIns="0" bIns="0" rtlCol="0" anchor="ctr"/>
          <a:lstStyle/>
          <a:p>
            <a:pPr marL="0" indent="0">
              <a:buNone/>
            </a:pPr>
            <a:r>
              <a:rPr lang="en-US" sz="900" kern="0" spc="200" dirty="0">
                <a:solidFill>
                  <a:srgbClr val="6B7280"/>
                </a:solidFill>
                <a:latin typeface="Calibri" pitchFamily="34" charset="0"/>
                <a:ea typeface="Calibri" pitchFamily="34" charset="-122"/>
                <a:cs typeface="Calibri" pitchFamily="34" charset="-120"/>
              </a:rPr>
              <a:t>MODÈLE DE DONNÉES</a:t>
            </a:r>
            <a:endParaRPr lang="en-US" sz="900" dirty="0"/>
          </a:p>
        </p:txBody>
      </p:sp>
      <p:sp>
        <p:nvSpPr>
          <p:cNvPr id="5" name="Shape 3"/>
          <p:cNvSpPr/>
          <p:nvPr/>
        </p:nvSpPr>
        <p:spPr>
          <a:xfrm>
            <a:off x="594360" y="402336"/>
            <a:ext cx="502920" cy="64008"/>
          </a:xfrm>
          <a:prstGeom prst="rect">
            <a:avLst/>
          </a:prstGeom>
          <a:solidFill>
            <a:srgbClr val="FFDE59"/>
          </a:solidFill>
          <a:ln w="12700">
            <a:solidFill>
              <a:srgbClr val="FFDE59"/>
            </a:solidFill>
            <a:prstDash val="solid"/>
          </a:ln>
        </p:spPr>
        <p:txBody>
          <a:bodyPr/>
          <a:lstStyle/>
          <a:p>
            <a:endParaRPr lang="fr-FR"/>
          </a:p>
        </p:txBody>
      </p:sp>
      <p:sp>
        <p:nvSpPr>
          <p:cNvPr id="6" name="Text 4"/>
          <p:cNvSpPr/>
          <p:nvPr/>
        </p:nvSpPr>
        <p:spPr>
          <a:xfrm>
            <a:off x="594360" y="475488"/>
            <a:ext cx="7955280" cy="640080"/>
          </a:xfrm>
          <a:prstGeom prst="rect">
            <a:avLst/>
          </a:prstGeom>
          <a:noFill/>
          <a:ln/>
        </p:spPr>
        <p:txBody>
          <a:bodyPr wrap="square" lIns="0" tIns="0" rIns="0" bIns="0" rtlCol="0" anchor="ctr"/>
          <a:lstStyle/>
          <a:p>
            <a:pPr marL="0" indent="0">
              <a:buNone/>
            </a:pPr>
            <a:r>
              <a:rPr lang="en-US" sz="2600" dirty="0">
                <a:solidFill>
                  <a:srgbClr val="0D1B2A"/>
                </a:solidFill>
                <a:latin typeface="Calibri" pitchFamily="34" charset="0"/>
                <a:ea typeface="Calibri" pitchFamily="34" charset="-122"/>
                <a:cs typeface="Calibri" pitchFamily="34" charset="-120"/>
              </a:rPr>
              <a:t>12 entités — Modèle Logique de Données</a:t>
            </a:r>
            <a:endParaRPr lang="en-US" sz="2600" dirty="0"/>
          </a:p>
        </p:txBody>
      </p:sp>
      <p:sp>
        <p:nvSpPr>
          <p:cNvPr id="7" name="Shape 5"/>
          <p:cNvSpPr/>
          <p:nvPr/>
        </p:nvSpPr>
        <p:spPr>
          <a:xfrm>
            <a:off x="594360" y="1143000"/>
            <a:ext cx="8046720" cy="18288"/>
          </a:xfrm>
          <a:prstGeom prst="rect">
            <a:avLst/>
          </a:prstGeom>
          <a:solidFill>
            <a:srgbClr val="E5E7EB"/>
          </a:solidFill>
          <a:ln w="12700">
            <a:solidFill>
              <a:srgbClr val="E5E7EB"/>
            </a:solidFill>
            <a:prstDash val="solid"/>
          </a:ln>
        </p:spPr>
        <p:txBody>
          <a:bodyPr/>
          <a:lstStyle/>
          <a:p>
            <a:endParaRPr lang="fr-FR"/>
          </a:p>
        </p:txBody>
      </p:sp>
      <p:sp>
        <p:nvSpPr>
          <p:cNvPr id="30" name="Text 28"/>
          <p:cNvSpPr/>
          <p:nvPr/>
        </p:nvSpPr>
        <p:spPr>
          <a:xfrm>
            <a:off x="594360" y="4873752"/>
            <a:ext cx="8229600" cy="201168"/>
          </a:xfrm>
          <a:prstGeom prst="rect">
            <a:avLst/>
          </a:prstGeom>
          <a:noFill/>
          <a:ln/>
        </p:spPr>
        <p:txBody>
          <a:bodyPr wrap="square" lIns="0" tIns="0" rIns="0" bIns="0" rtlCol="0" anchor="ctr"/>
          <a:lstStyle/>
          <a:p>
            <a:pPr marL="0" indent="0" algn="ctr">
              <a:buNone/>
            </a:pPr>
            <a:r>
              <a:rPr lang="en-US" sz="950" dirty="0">
                <a:solidFill>
                  <a:srgbClr val="6B7280"/>
                </a:solidFill>
                <a:latin typeface="Calibri" pitchFamily="34" charset="0"/>
                <a:ea typeface="Calibri" pitchFamily="34" charset="-122"/>
                <a:cs typeface="Calibri" pitchFamily="34" charset="-120"/>
              </a:rPr>
              <a:t>12 migrations Eloquent  ·  Associations (hasMany, belongsTo, belongsToMany)  ·  Seeders &amp; Factories</a:t>
            </a:r>
            <a:endParaRPr lang="en-US" sz="950" dirty="0"/>
          </a:p>
        </p:txBody>
      </p:sp>
      <p:pic>
        <p:nvPicPr>
          <p:cNvPr id="32" name="Image 31">
            <a:extLst>
              <a:ext uri="{FF2B5EF4-FFF2-40B4-BE49-F238E27FC236}">
                <a16:creationId xmlns:a16="http://schemas.microsoft.com/office/drawing/2014/main" id="{C4A963A8-E63D-ABC8-E75F-374ECFCC6C4C}"/>
              </a:ext>
            </a:extLst>
          </p:cNvPr>
          <p:cNvPicPr>
            <a:picLocks noChangeAspect="1"/>
          </p:cNvPicPr>
          <p:nvPr/>
        </p:nvPicPr>
        <p:blipFill>
          <a:blip r:embed="rId3"/>
          <a:stretch>
            <a:fillRect/>
          </a:stretch>
        </p:blipFill>
        <p:spPr>
          <a:xfrm>
            <a:off x="2485813" y="1310640"/>
            <a:ext cx="4172373" cy="3413760"/>
          </a:xfrm>
          <a:prstGeom prst="rect">
            <a:avLst/>
          </a:prstGeom>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name="Slide 9">
    <p:bg>
      <p:bgPr>
        <a:solidFill>
          <a:srgbClr val="F7F7F2"/>
        </a:solidFill>
        <a:effectLst/>
      </p:bgPr>
    </p:bg>
    <p:spTree>
      <p:nvGrpSpPr>
        <p:cNvPr id="1" name=""/>
        <p:cNvGrpSpPr/>
        <p:nvPr/>
      </p:nvGrpSpPr>
      <p:grpSpPr>
        <a:xfrm>
          <a:off x="0" y="0"/>
          <a:ext cx="0" cy="0"/>
          <a:chOff x="0" y="0"/>
          <a:chExt cx="0" cy="0"/>
        </a:xfrm>
      </p:grpSpPr>
      <p:sp>
        <p:nvSpPr>
          <p:cNvPr id="2" name="Shape 0"/>
          <p:cNvSpPr/>
          <p:nvPr/>
        </p:nvSpPr>
        <p:spPr>
          <a:xfrm>
            <a:off x="0" y="0"/>
            <a:ext cx="9144000" cy="82296"/>
          </a:xfrm>
          <a:prstGeom prst="rect">
            <a:avLst/>
          </a:prstGeom>
          <a:solidFill>
            <a:srgbClr val="00BF63"/>
          </a:solidFill>
          <a:ln w="12700">
            <a:solidFill>
              <a:srgbClr val="00BF63"/>
            </a:solidFill>
            <a:prstDash val="solid"/>
          </a:ln>
        </p:spPr>
        <p:txBody>
          <a:bodyPr/>
          <a:lstStyle/>
          <a:p>
            <a:endParaRPr lang="fr-FR"/>
          </a:p>
        </p:txBody>
      </p:sp>
      <p:sp>
        <p:nvSpPr>
          <p:cNvPr id="3" name="Text 1"/>
          <p:cNvSpPr/>
          <p:nvPr/>
        </p:nvSpPr>
        <p:spPr>
          <a:xfrm>
            <a:off x="8229600" y="100584"/>
            <a:ext cx="749808" cy="347472"/>
          </a:xfrm>
          <a:prstGeom prst="rect">
            <a:avLst/>
          </a:prstGeom>
          <a:noFill/>
          <a:ln/>
        </p:spPr>
        <p:txBody>
          <a:bodyPr wrap="square" lIns="0" tIns="0" rIns="0" bIns="0" rtlCol="0" anchor="ctr"/>
          <a:lstStyle/>
          <a:p>
            <a:pPr marL="0" indent="0" algn="r">
              <a:buNone/>
            </a:pPr>
            <a:r>
              <a:rPr lang="en-US" sz="1400" b="1" dirty="0">
                <a:solidFill>
                  <a:srgbClr val="00BF63"/>
                </a:solidFill>
                <a:latin typeface="Calibri" pitchFamily="34" charset="0"/>
                <a:ea typeface="Calibri" pitchFamily="34" charset="-122"/>
                <a:cs typeface="Calibri" pitchFamily="34" charset="-120"/>
              </a:rPr>
              <a:t>09</a:t>
            </a:r>
            <a:endParaRPr lang="en-US" sz="1400" dirty="0"/>
          </a:p>
        </p:txBody>
      </p:sp>
      <p:sp>
        <p:nvSpPr>
          <p:cNvPr id="4" name="Text 2"/>
          <p:cNvSpPr/>
          <p:nvPr/>
        </p:nvSpPr>
        <p:spPr>
          <a:xfrm>
            <a:off x="594360" y="118872"/>
            <a:ext cx="6400800" cy="237744"/>
          </a:xfrm>
          <a:prstGeom prst="rect">
            <a:avLst/>
          </a:prstGeom>
          <a:noFill/>
          <a:ln/>
        </p:spPr>
        <p:txBody>
          <a:bodyPr wrap="square" lIns="0" tIns="0" rIns="0" bIns="0" rtlCol="0" anchor="ctr"/>
          <a:lstStyle/>
          <a:p>
            <a:pPr marL="0" indent="0">
              <a:buNone/>
            </a:pPr>
            <a:r>
              <a:rPr lang="en-US" sz="900" kern="0" spc="200" dirty="0">
                <a:solidFill>
                  <a:srgbClr val="6B7280"/>
                </a:solidFill>
                <a:latin typeface="Calibri" pitchFamily="34" charset="0"/>
                <a:ea typeface="Calibri" pitchFamily="34" charset="-122"/>
                <a:cs typeface="Calibri" pitchFamily="34" charset="-120"/>
              </a:rPr>
              <a:t>TESTS &amp; SÉCURITÉ</a:t>
            </a:r>
            <a:endParaRPr lang="en-US" sz="900" dirty="0"/>
          </a:p>
        </p:txBody>
      </p:sp>
      <p:sp>
        <p:nvSpPr>
          <p:cNvPr id="5" name="Shape 3"/>
          <p:cNvSpPr/>
          <p:nvPr/>
        </p:nvSpPr>
        <p:spPr>
          <a:xfrm>
            <a:off x="594360" y="402336"/>
            <a:ext cx="502920" cy="64008"/>
          </a:xfrm>
          <a:prstGeom prst="rect">
            <a:avLst/>
          </a:prstGeom>
          <a:solidFill>
            <a:srgbClr val="FFDE59"/>
          </a:solidFill>
          <a:ln w="12700">
            <a:solidFill>
              <a:srgbClr val="FFDE59"/>
            </a:solidFill>
            <a:prstDash val="solid"/>
          </a:ln>
        </p:spPr>
        <p:txBody>
          <a:bodyPr/>
          <a:lstStyle/>
          <a:p>
            <a:endParaRPr lang="fr-FR"/>
          </a:p>
        </p:txBody>
      </p:sp>
      <p:sp>
        <p:nvSpPr>
          <p:cNvPr id="6" name="Text 4"/>
          <p:cNvSpPr/>
          <p:nvPr/>
        </p:nvSpPr>
        <p:spPr>
          <a:xfrm>
            <a:off x="594360" y="475488"/>
            <a:ext cx="7955280" cy="640080"/>
          </a:xfrm>
          <a:prstGeom prst="rect">
            <a:avLst/>
          </a:prstGeom>
          <a:noFill/>
          <a:ln/>
        </p:spPr>
        <p:txBody>
          <a:bodyPr wrap="square" lIns="0" tIns="0" rIns="0" bIns="0" rtlCol="0" anchor="ctr"/>
          <a:lstStyle/>
          <a:p>
            <a:pPr marL="0" indent="0">
              <a:buNone/>
            </a:pPr>
            <a:r>
              <a:rPr lang="en-US" sz="2600" dirty="0">
                <a:solidFill>
                  <a:srgbClr val="0D1B2A"/>
                </a:solidFill>
                <a:latin typeface="Calibri" pitchFamily="34" charset="0"/>
                <a:ea typeface="Calibri" pitchFamily="34" charset="-122"/>
                <a:cs typeface="Calibri" pitchFamily="34" charset="-120"/>
              </a:rPr>
              <a:t>Validation &amp; conformité</a:t>
            </a:r>
            <a:endParaRPr lang="en-US" sz="2600" dirty="0"/>
          </a:p>
        </p:txBody>
      </p:sp>
      <p:sp>
        <p:nvSpPr>
          <p:cNvPr id="7" name="Shape 5"/>
          <p:cNvSpPr/>
          <p:nvPr/>
        </p:nvSpPr>
        <p:spPr>
          <a:xfrm>
            <a:off x="594360" y="1143000"/>
            <a:ext cx="8046720" cy="18288"/>
          </a:xfrm>
          <a:prstGeom prst="rect">
            <a:avLst/>
          </a:prstGeom>
          <a:solidFill>
            <a:srgbClr val="E5E7EB"/>
          </a:solidFill>
          <a:ln w="12700">
            <a:solidFill>
              <a:srgbClr val="E5E7EB"/>
            </a:solidFill>
            <a:prstDash val="solid"/>
          </a:ln>
        </p:spPr>
        <p:txBody>
          <a:bodyPr/>
          <a:lstStyle/>
          <a:p>
            <a:endParaRPr lang="fr-FR"/>
          </a:p>
        </p:txBody>
      </p:sp>
      <p:sp>
        <p:nvSpPr>
          <p:cNvPr id="8" name="Shape 6"/>
          <p:cNvSpPr/>
          <p:nvPr/>
        </p:nvSpPr>
        <p:spPr>
          <a:xfrm>
            <a:off x="502920" y="1261872"/>
            <a:ext cx="3977640" cy="64008"/>
          </a:xfrm>
          <a:prstGeom prst="rect">
            <a:avLst/>
          </a:prstGeom>
          <a:solidFill>
            <a:srgbClr val="00BF63"/>
          </a:solidFill>
          <a:ln w="12700">
            <a:solidFill>
              <a:srgbClr val="00BF63"/>
            </a:solidFill>
            <a:prstDash val="solid"/>
          </a:ln>
        </p:spPr>
        <p:txBody>
          <a:bodyPr/>
          <a:lstStyle/>
          <a:p>
            <a:endParaRPr lang="fr-FR"/>
          </a:p>
        </p:txBody>
      </p:sp>
      <p:sp>
        <p:nvSpPr>
          <p:cNvPr id="9" name="Text 7"/>
          <p:cNvSpPr/>
          <p:nvPr/>
        </p:nvSpPr>
        <p:spPr>
          <a:xfrm>
            <a:off x="502920" y="1389888"/>
            <a:ext cx="3977640" cy="347472"/>
          </a:xfrm>
          <a:prstGeom prst="rect">
            <a:avLst/>
          </a:prstGeom>
          <a:noFill/>
          <a:ln/>
        </p:spPr>
        <p:txBody>
          <a:bodyPr wrap="square" lIns="0" tIns="0" rIns="0" bIns="0" rtlCol="0" anchor="ctr"/>
          <a:lstStyle/>
          <a:p>
            <a:pPr marL="0" indent="0">
              <a:buNone/>
            </a:pPr>
            <a:r>
              <a:rPr lang="en-US" sz="1300" b="1" dirty="0">
                <a:solidFill>
                  <a:srgbClr val="0D1B2A"/>
                </a:solidFill>
                <a:latin typeface="Calibri" pitchFamily="34" charset="0"/>
                <a:ea typeface="Calibri" pitchFamily="34" charset="-122"/>
                <a:cs typeface="Calibri" pitchFamily="34" charset="-120"/>
              </a:rPr>
              <a:t>Stratégie de tests</a:t>
            </a:r>
            <a:endParaRPr lang="en-US" sz="1300" dirty="0"/>
          </a:p>
        </p:txBody>
      </p:sp>
      <p:sp>
        <p:nvSpPr>
          <p:cNvPr id="10" name="Shape 8"/>
          <p:cNvSpPr/>
          <p:nvPr/>
        </p:nvSpPr>
        <p:spPr>
          <a:xfrm>
            <a:off x="502920" y="1755648"/>
            <a:ext cx="3977640" cy="18288"/>
          </a:xfrm>
          <a:prstGeom prst="rect">
            <a:avLst/>
          </a:prstGeom>
          <a:solidFill>
            <a:srgbClr val="E5E7EB"/>
          </a:solidFill>
          <a:ln w="12700">
            <a:solidFill>
              <a:srgbClr val="E5E7EB"/>
            </a:solidFill>
            <a:prstDash val="solid"/>
          </a:ln>
        </p:spPr>
        <p:txBody>
          <a:bodyPr/>
          <a:lstStyle/>
          <a:p>
            <a:endParaRPr lang="fr-FR"/>
          </a:p>
        </p:txBody>
      </p:sp>
      <p:sp>
        <p:nvSpPr>
          <p:cNvPr id="11" name="Shape 9"/>
          <p:cNvSpPr/>
          <p:nvPr/>
        </p:nvSpPr>
        <p:spPr>
          <a:xfrm>
            <a:off x="502920" y="1847088"/>
            <a:ext cx="64008" cy="475488"/>
          </a:xfrm>
          <a:prstGeom prst="rect">
            <a:avLst/>
          </a:prstGeom>
          <a:solidFill>
            <a:srgbClr val="00BF63"/>
          </a:solidFill>
          <a:ln w="12700">
            <a:solidFill>
              <a:srgbClr val="00BF63"/>
            </a:solidFill>
            <a:prstDash val="solid"/>
          </a:ln>
        </p:spPr>
        <p:txBody>
          <a:bodyPr/>
          <a:lstStyle/>
          <a:p>
            <a:endParaRPr lang="fr-FR"/>
          </a:p>
        </p:txBody>
      </p:sp>
      <p:sp>
        <p:nvSpPr>
          <p:cNvPr id="12" name="Text 10"/>
          <p:cNvSpPr/>
          <p:nvPr/>
        </p:nvSpPr>
        <p:spPr>
          <a:xfrm>
            <a:off x="704088" y="1883664"/>
            <a:ext cx="2286000" cy="256032"/>
          </a:xfrm>
          <a:prstGeom prst="rect">
            <a:avLst/>
          </a:prstGeom>
          <a:noFill/>
          <a:ln/>
        </p:spPr>
        <p:txBody>
          <a:bodyPr wrap="square" lIns="0" tIns="0" rIns="0" bIns="0" rtlCol="0" anchor="ctr"/>
          <a:lstStyle/>
          <a:p>
            <a:pPr marL="0" indent="0">
              <a:buNone/>
            </a:pPr>
            <a:r>
              <a:rPr lang="en-US" sz="1200" b="1" dirty="0">
                <a:solidFill>
                  <a:srgbClr val="2D2D2D"/>
                </a:solidFill>
                <a:latin typeface="Calibri" pitchFamily="34" charset="0"/>
                <a:ea typeface="Calibri" pitchFamily="34" charset="-122"/>
                <a:cs typeface="Calibri" pitchFamily="34" charset="-120"/>
              </a:rPr>
              <a:t>Tests unitaires</a:t>
            </a:r>
            <a:endParaRPr lang="en-US" sz="1200" dirty="0"/>
          </a:p>
        </p:txBody>
      </p:sp>
      <p:sp>
        <p:nvSpPr>
          <p:cNvPr id="13" name="Text 11"/>
          <p:cNvSpPr/>
          <p:nvPr/>
        </p:nvSpPr>
        <p:spPr>
          <a:xfrm>
            <a:off x="704088" y="2121408"/>
            <a:ext cx="3657600" cy="201168"/>
          </a:xfrm>
          <a:prstGeom prst="rect">
            <a:avLst/>
          </a:prstGeom>
          <a:noFill/>
          <a:ln/>
        </p:spPr>
        <p:txBody>
          <a:bodyPr wrap="square" lIns="0" tIns="0" rIns="0" bIns="0" rtlCol="0" anchor="ctr"/>
          <a:lstStyle/>
          <a:p>
            <a:pPr marL="0" indent="0">
              <a:buNone/>
            </a:pPr>
            <a:r>
              <a:rPr lang="en-US" sz="1000" dirty="0">
                <a:solidFill>
                  <a:srgbClr val="6B7280"/>
                </a:solidFill>
                <a:latin typeface="Calibri" pitchFamily="34" charset="0"/>
                <a:ea typeface="Calibri" pitchFamily="34" charset="-122"/>
                <a:cs typeface="Calibri" pitchFamily="34" charset="-120"/>
              </a:rPr>
              <a:t>[PHPUnit]  Controllers &amp; services</a:t>
            </a:r>
            <a:endParaRPr lang="en-US" sz="1000" dirty="0"/>
          </a:p>
        </p:txBody>
      </p:sp>
      <p:sp>
        <p:nvSpPr>
          <p:cNvPr id="14" name="Shape 12"/>
          <p:cNvSpPr/>
          <p:nvPr/>
        </p:nvSpPr>
        <p:spPr>
          <a:xfrm>
            <a:off x="502920" y="2414016"/>
            <a:ext cx="64008" cy="475488"/>
          </a:xfrm>
          <a:prstGeom prst="rect">
            <a:avLst/>
          </a:prstGeom>
          <a:solidFill>
            <a:srgbClr val="00BF63"/>
          </a:solidFill>
          <a:ln w="12700">
            <a:solidFill>
              <a:srgbClr val="00BF63"/>
            </a:solidFill>
            <a:prstDash val="solid"/>
          </a:ln>
        </p:spPr>
        <p:txBody>
          <a:bodyPr/>
          <a:lstStyle/>
          <a:p>
            <a:endParaRPr lang="fr-FR"/>
          </a:p>
        </p:txBody>
      </p:sp>
      <p:sp>
        <p:nvSpPr>
          <p:cNvPr id="15" name="Text 13"/>
          <p:cNvSpPr/>
          <p:nvPr/>
        </p:nvSpPr>
        <p:spPr>
          <a:xfrm>
            <a:off x="704088" y="2450592"/>
            <a:ext cx="2286000" cy="256032"/>
          </a:xfrm>
          <a:prstGeom prst="rect">
            <a:avLst/>
          </a:prstGeom>
          <a:noFill/>
          <a:ln/>
        </p:spPr>
        <p:txBody>
          <a:bodyPr wrap="square" lIns="0" tIns="0" rIns="0" bIns="0" rtlCol="0" anchor="ctr"/>
          <a:lstStyle/>
          <a:p>
            <a:pPr marL="0" indent="0">
              <a:buNone/>
            </a:pPr>
            <a:r>
              <a:rPr lang="en-US" sz="1200" b="1" dirty="0">
                <a:solidFill>
                  <a:srgbClr val="2D2D2D"/>
                </a:solidFill>
                <a:latin typeface="Calibri" pitchFamily="34" charset="0"/>
                <a:ea typeface="Calibri" pitchFamily="34" charset="-122"/>
                <a:cs typeface="Calibri" pitchFamily="34" charset="-120"/>
              </a:rPr>
              <a:t>Tests fonctionnels</a:t>
            </a:r>
            <a:endParaRPr lang="en-US" sz="1200" dirty="0"/>
          </a:p>
        </p:txBody>
      </p:sp>
      <p:sp>
        <p:nvSpPr>
          <p:cNvPr id="16" name="Text 14"/>
          <p:cNvSpPr/>
          <p:nvPr/>
        </p:nvSpPr>
        <p:spPr>
          <a:xfrm>
            <a:off x="704088" y="2688336"/>
            <a:ext cx="3657600" cy="201168"/>
          </a:xfrm>
          <a:prstGeom prst="rect">
            <a:avLst/>
          </a:prstGeom>
          <a:noFill/>
          <a:ln/>
        </p:spPr>
        <p:txBody>
          <a:bodyPr wrap="square" lIns="0" tIns="0" rIns="0" bIns="0" rtlCol="0" anchor="ctr"/>
          <a:lstStyle/>
          <a:p>
            <a:pPr marL="0" indent="0">
              <a:buNone/>
            </a:pPr>
            <a:r>
              <a:rPr lang="en-US" sz="1000" dirty="0">
                <a:solidFill>
                  <a:srgbClr val="6B7280"/>
                </a:solidFill>
                <a:latin typeface="Calibri" pitchFamily="34" charset="0"/>
                <a:ea typeface="Calibri" pitchFamily="34" charset="-122"/>
                <a:cs typeface="Calibri" pitchFamily="34" charset="-120"/>
              </a:rPr>
              <a:t>[PHPUnit]  Scénarios end-to-end</a:t>
            </a:r>
            <a:endParaRPr lang="en-US" sz="1000" dirty="0"/>
          </a:p>
        </p:txBody>
      </p:sp>
      <p:sp>
        <p:nvSpPr>
          <p:cNvPr id="17" name="Shape 15"/>
          <p:cNvSpPr/>
          <p:nvPr/>
        </p:nvSpPr>
        <p:spPr>
          <a:xfrm>
            <a:off x="502920" y="2980944"/>
            <a:ext cx="64008" cy="475488"/>
          </a:xfrm>
          <a:prstGeom prst="rect">
            <a:avLst/>
          </a:prstGeom>
          <a:solidFill>
            <a:srgbClr val="00BF63"/>
          </a:solidFill>
          <a:ln w="12700">
            <a:solidFill>
              <a:srgbClr val="00BF63"/>
            </a:solidFill>
            <a:prstDash val="solid"/>
          </a:ln>
        </p:spPr>
        <p:txBody>
          <a:bodyPr/>
          <a:lstStyle/>
          <a:p>
            <a:endParaRPr lang="fr-FR"/>
          </a:p>
        </p:txBody>
      </p:sp>
      <p:sp>
        <p:nvSpPr>
          <p:cNvPr id="18" name="Text 16"/>
          <p:cNvSpPr/>
          <p:nvPr/>
        </p:nvSpPr>
        <p:spPr>
          <a:xfrm>
            <a:off x="704088" y="3017520"/>
            <a:ext cx="2286000" cy="256032"/>
          </a:xfrm>
          <a:prstGeom prst="rect">
            <a:avLst/>
          </a:prstGeom>
          <a:noFill/>
          <a:ln/>
        </p:spPr>
        <p:txBody>
          <a:bodyPr wrap="square" lIns="0" tIns="0" rIns="0" bIns="0" rtlCol="0" anchor="ctr"/>
          <a:lstStyle/>
          <a:p>
            <a:pPr marL="0" indent="0">
              <a:buNone/>
            </a:pPr>
            <a:r>
              <a:rPr lang="en-US" sz="1200" b="1" dirty="0">
                <a:solidFill>
                  <a:srgbClr val="2D2D2D"/>
                </a:solidFill>
                <a:latin typeface="Calibri" pitchFamily="34" charset="0"/>
                <a:ea typeface="Calibri" pitchFamily="34" charset="-122"/>
                <a:cs typeface="Calibri" pitchFamily="34" charset="-120"/>
              </a:rPr>
              <a:t>Non-régression</a:t>
            </a:r>
            <a:endParaRPr lang="en-US" sz="1200" dirty="0"/>
          </a:p>
        </p:txBody>
      </p:sp>
      <p:sp>
        <p:nvSpPr>
          <p:cNvPr id="19" name="Text 17"/>
          <p:cNvSpPr/>
          <p:nvPr/>
        </p:nvSpPr>
        <p:spPr>
          <a:xfrm>
            <a:off x="704088" y="3255264"/>
            <a:ext cx="3657600" cy="201168"/>
          </a:xfrm>
          <a:prstGeom prst="rect">
            <a:avLst/>
          </a:prstGeom>
          <a:noFill/>
          <a:ln/>
        </p:spPr>
        <p:txBody>
          <a:bodyPr wrap="square" lIns="0" tIns="0" rIns="0" bIns="0" rtlCol="0" anchor="ctr"/>
          <a:lstStyle/>
          <a:p>
            <a:pPr marL="0" indent="0">
              <a:buNone/>
            </a:pPr>
            <a:r>
              <a:rPr lang="en-US" sz="1000" dirty="0">
                <a:solidFill>
                  <a:srgbClr val="6B7280"/>
                </a:solidFill>
                <a:latin typeface="Calibri" pitchFamily="34" charset="0"/>
                <a:ea typeface="Calibri" pitchFamily="34" charset="-122"/>
                <a:cs typeface="Calibri" pitchFamily="34" charset="-120"/>
              </a:rPr>
              <a:t>[PHPUnit]  Après chaque évolution</a:t>
            </a:r>
            <a:endParaRPr lang="en-US" sz="1000" dirty="0"/>
          </a:p>
        </p:txBody>
      </p:sp>
      <p:sp>
        <p:nvSpPr>
          <p:cNvPr id="20" name="Shape 18"/>
          <p:cNvSpPr/>
          <p:nvPr/>
        </p:nvSpPr>
        <p:spPr>
          <a:xfrm>
            <a:off x="502920" y="3547872"/>
            <a:ext cx="64008" cy="475488"/>
          </a:xfrm>
          <a:prstGeom prst="rect">
            <a:avLst/>
          </a:prstGeom>
          <a:solidFill>
            <a:srgbClr val="00BF63"/>
          </a:solidFill>
          <a:ln w="12700">
            <a:solidFill>
              <a:srgbClr val="00BF63"/>
            </a:solidFill>
            <a:prstDash val="solid"/>
          </a:ln>
        </p:spPr>
        <p:txBody>
          <a:bodyPr/>
          <a:lstStyle/>
          <a:p>
            <a:endParaRPr lang="fr-FR"/>
          </a:p>
        </p:txBody>
      </p:sp>
      <p:sp>
        <p:nvSpPr>
          <p:cNvPr id="21" name="Text 19"/>
          <p:cNvSpPr/>
          <p:nvPr/>
        </p:nvSpPr>
        <p:spPr>
          <a:xfrm>
            <a:off x="704088" y="3584448"/>
            <a:ext cx="2286000" cy="256032"/>
          </a:xfrm>
          <a:prstGeom prst="rect">
            <a:avLst/>
          </a:prstGeom>
          <a:noFill/>
          <a:ln/>
        </p:spPr>
        <p:txBody>
          <a:bodyPr wrap="square" lIns="0" tIns="0" rIns="0" bIns="0" rtlCol="0" anchor="ctr"/>
          <a:lstStyle/>
          <a:p>
            <a:pPr marL="0" indent="0">
              <a:buNone/>
            </a:pPr>
            <a:r>
              <a:rPr lang="en-US" sz="1200" b="1" dirty="0">
                <a:solidFill>
                  <a:srgbClr val="2D2D2D"/>
                </a:solidFill>
                <a:latin typeface="Calibri" pitchFamily="34" charset="0"/>
                <a:ea typeface="Calibri" pitchFamily="34" charset="-122"/>
                <a:cs typeface="Calibri" pitchFamily="34" charset="-120"/>
              </a:rPr>
              <a:t>Cahier de tests</a:t>
            </a:r>
            <a:endParaRPr lang="en-US" sz="1200" dirty="0"/>
          </a:p>
        </p:txBody>
      </p:sp>
      <p:sp>
        <p:nvSpPr>
          <p:cNvPr id="22" name="Text 20"/>
          <p:cNvSpPr/>
          <p:nvPr/>
        </p:nvSpPr>
        <p:spPr>
          <a:xfrm>
            <a:off x="704088" y="3822192"/>
            <a:ext cx="3657600" cy="201168"/>
          </a:xfrm>
          <a:prstGeom prst="rect">
            <a:avLst/>
          </a:prstGeom>
          <a:noFill/>
          <a:ln/>
        </p:spPr>
        <p:txBody>
          <a:bodyPr wrap="square" lIns="0" tIns="0" rIns="0" bIns="0" rtlCol="0" anchor="ctr"/>
          <a:lstStyle/>
          <a:p>
            <a:pPr marL="0" indent="0">
              <a:buNone/>
            </a:pPr>
            <a:r>
              <a:rPr lang="en-US" sz="1000" dirty="0">
                <a:solidFill>
                  <a:srgbClr val="6B7280"/>
                </a:solidFill>
                <a:latin typeface="Calibri" pitchFamily="34" charset="0"/>
                <a:ea typeface="Calibri" pitchFamily="34" charset="-122"/>
                <a:cs typeface="Calibri" pitchFamily="34" charset="-120"/>
              </a:rPr>
              <a:t>[Document]  Scénarios détaillés</a:t>
            </a:r>
            <a:endParaRPr lang="en-US" sz="1000" dirty="0"/>
          </a:p>
        </p:txBody>
      </p:sp>
      <p:sp>
        <p:nvSpPr>
          <p:cNvPr id="23" name="Shape 21"/>
          <p:cNvSpPr/>
          <p:nvPr/>
        </p:nvSpPr>
        <p:spPr>
          <a:xfrm>
            <a:off x="502920" y="4114800"/>
            <a:ext cx="64008" cy="475488"/>
          </a:xfrm>
          <a:prstGeom prst="rect">
            <a:avLst/>
          </a:prstGeom>
          <a:solidFill>
            <a:srgbClr val="00BF63"/>
          </a:solidFill>
          <a:ln w="12700">
            <a:solidFill>
              <a:srgbClr val="00BF63"/>
            </a:solidFill>
            <a:prstDash val="solid"/>
          </a:ln>
        </p:spPr>
        <p:txBody>
          <a:bodyPr/>
          <a:lstStyle/>
          <a:p>
            <a:endParaRPr lang="fr-FR"/>
          </a:p>
        </p:txBody>
      </p:sp>
      <p:sp>
        <p:nvSpPr>
          <p:cNvPr id="24" name="Text 22"/>
          <p:cNvSpPr/>
          <p:nvPr/>
        </p:nvSpPr>
        <p:spPr>
          <a:xfrm>
            <a:off x="704088" y="4151376"/>
            <a:ext cx="2286000" cy="256032"/>
          </a:xfrm>
          <a:prstGeom prst="rect">
            <a:avLst/>
          </a:prstGeom>
          <a:noFill/>
          <a:ln/>
        </p:spPr>
        <p:txBody>
          <a:bodyPr wrap="square" lIns="0" tIns="0" rIns="0" bIns="0" rtlCol="0" anchor="ctr"/>
          <a:lstStyle/>
          <a:p>
            <a:pPr marL="0" indent="0">
              <a:buNone/>
            </a:pPr>
            <a:r>
              <a:rPr lang="en-US" sz="1200" b="1" dirty="0">
                <a:solidFill>
                  <a:srgbClr val="2D2D2D"/>
                </a:solidFill>
                <a:latin typeface="Calibri" pitchFamily="34" charset="0"/>
                <a:ea typeface="Calibri" pitchFamily="34" charset="-122"/>
                <a:cs typeface="Calibri" pitchFamily="34" charset="-120"/>
              </a:rPr>
              <a:t>PV de recette</a:t>
            </a:r>
            <a:endParaRPr lang="en-US" sz="1200" dirty="0"/>
          </a:p>
        </p:txBody>
      </p:sp>
      <p:sp>
        <p:nvSpPr>
          <p:cNvPr id="25" name="Text 23"/>
          <p:cNvSpPr/>
          <p:nvPr/>
        </p:nvSpPr>
        <p:spPr>
          <a:xfrm>
            <a:off x="704088" y="4389120"/>
            <a:ext cx="3657600" cy="201168"/>
          </a:xfrm>
          <a:prstGeom prst="rect">
            <a:avLst/>
          </a:prstGeom>
          <a:noFill/>
          <a:ln/>
        </p:spPr>
        <p:txBody>
          <a:bodyPr wrap="square" lIns="0" tIns="0" rIns="0" bIns="0" rtlCol="0" anchor="ctr"/>
          <a:lstStyle/>
          <a:p>
            <a:pPr marL="0" indent="0">
              <a:buNone/>
            </a:pPr>
            <a:r>
              <a:rPr lang="en-US" sz="1000" dirty="0">
                <a:solidFill>
                  <a:srgbClr val="6B7280"/>
                </a:solidFill>
                <a:latin typeface="Calibri" pitchFamily="34" charset="0"/>
                <a:ea typeface="Calibri" pitchFamily="34" charset="-122"/>
                <a:cs typeface="Calibri" pitchFamily="34" charset="-120"/>
              </a:rPr>
              <a:t>[Document]  Validation finale</a:t>
            </a:r>
            <a:endParaRPr lang="en-US" sz="1000" dirty="0"/>
          </a:p>
        </p:txBody>
      </p:sp>
      <p:sp>
        <p:nvSpPr>
          <p:cNvPr id="26" name="Shape 24"/>
          <p:cNvSpPr/>
          <p:nvPr/>
        </p:nvSpPr>
        <p:spPr>
          <a:xfrm>
            <a:off x="4800600" y="1261872"/>
            <a:ext cx="4069080" cy="64008"/>
          </a:xfrm>
          <a:prstGeom prst="rect">
            <a:avLst/>
          </a:prstGeom>
          <a:solidFill>
            <a:srgbClr val="00BF63"/>
          </a:solidFill>
          <a:ln w="12700">
            <a:solidFill>
              <a:srgbClr val="00BF63"/>
            </a:solidFill>
            <a:prstDash val="solid"/>
          </a:ln>
        </p:spPr>
        <p:txBody>
          <a:bodyPr/>
          <a:lstStyle/>
          <a:p>
            <a:endParaRPr lang="fr-FR"/>
          </a:p>
        </p:txBody>
      </p:sp>
      <p:sp>
        <p:nvSpPr>
          <p:cNvPr id="27" name="Text 25"/>
          <p:cNvSpPr/>
          <p:nvPr/>
        </p:nvSpPr>
        <p:spPr>
          <a:xfrm>
            <a:off x="4800600" y="1389888"/>
            <a:ext cx="4069080" cy="347472"/>
          </a:xfrm>
          <a:prstGeom prst="rect">
            <a:avLst/>
          </a:prstGeom>
          <a:noFill/>
          <a:ln/>
        </p:spPr>
        <p:txBody>
          <a:bodyPr wrap="square" lIns="0" tIns="0" rIns="0" bIns="0" rtlCol="0" anchor="ctr"/>
          <a:lstStyle/>
          <a:p>
            <a:pPr marL="0" indent="0">
              <a:buNone/>
            </a:pPr>
            <a:r>
              <a:rPr lang="en-US" sz="1300" b="1" dirty="0">
                <a:solidFill>
                  <a:srgbClr val="0D1B2A"/>
                </a:solidFill>
                <a:latin typeface="Calibri" pitchFamily="34" charset="0"/>
                <a:ea typeface="Calibri" pitchFamily="34" charset="-122"/>
                <a:cs typeface="Calibri" pitchFamily="34" charset="-120"/>
              </a:rPr>
              <a:t>Sécurité &amp; conformité</a:t>
            </a:r>
            <a:endParaRPr lang="en-US" sz="1300" dirty="0"/>
          </a:p>
        </p:txBody>
      </p:sp>
      <p:sp>
        <p:nvSpPr>
          <p:cNvPr id="28" name="Shape 26"/>
          <p:cNvSpPr/>
          <p:nvPr/>
        </p:nvSpPr>
        <p:spPr>
          <a:xfrm>
            <a:off x="4800600" y="1755648"/>
            <a:ext cx="4069080" cy="18288"/>
          </a:xfrm>
          <a:prstGeom prst="rect">
            <a:avLst/>
          </a:prstGeom>
          <a:solidFill>
            <a:srgbClr val="E5E7EB"/>
          </a:solidFill>
          <a:ln w="12700">
            <a:solidFill>
              <a:srgbClr val="E5E7EB"/>
            </a:solidFill>
            <a:prstDash val="solid"/>
          </a:ln>
        </p:spPr>
        <p:txBody>
          <a:bodyPr/>
          <a:lstStyle/>
          <a:p>
            <a:endParaRPr lang="fr-FR"/>
          </a:p>
        </p:txBody>
      </p:sp>
      <p:sp>
        <p:nvSpPr>
          <p:cNvPr id="29" name="Shape 27"/>
          <p:cNvSpPr/>
          <p:nvPr/>
        </p:nvSpPr>
        <p:spPr>
          <a:xfrm>
            <a:off x="4800600" y="1847088"/>
            <a:ext cx="4069080" cy="438912"/>
          </a:xfrm>
          <a:prstGeom prst="rect">
            <a:avLst/>
          </a:prstGeom>
          <a:solidFill>
            <a:srgbClr val="FFFFFF"/>
          </a:solidFill>
          <a:ln w="12700">
            <a:solidFill>
              <a:srgbClr val="E5E7EB"/>
            </a:solidFill>
            <a:prstDash val="solid"/>
          </a:ln>
        </p:spPr>
        <p:txBody>
          <a:bodyPr/>
          <a:lstStyle/>
          <a:p>
            <a:endParaRPr lang="fr-FR"/>
          </a:p>
        </p:txBody>
      </p:sp>
      <p:sp>
        <p:nvSpPr>
          <p:cNvPr id="30" name="Text 28"/>
          <p:cNvSpPr/>
          <p:nvPr/>
        </p:nvSpPr>
        <p:spPr>
          <a:xfrm>
            <a:off x="4937760" y="1911096"/>
            <a:ext cx="1554480" cy="274320"/>
          </a:xfrm>
          <a:prstGeom prst="rect">
            <a:avLst/>
          </a:prstGeom>
          <a:noFill/>
          <a:ln/>
        </p:spPr>
        <p:txBody>
          <a:bodyPr wrap="square" lIns="0" tIns="0" rIns="0" bIns="0" rtlCol="0" anchor="ctr"/>
          <a:lstStyle/>
          <a:p>
            <a:pPr marL="0" indent="0">
              <a:buNone/>
            </a:pPr>
            <a:r>
              <a:rPr lang="en-US" sz="1100" b="1" dirty="0">
                <a:solidFill>
                  <a:srgbClr val="0D1B2A"/>
                </a:solidFill>
                <a:latin typeface="Calibri" pitchFamily="34" charset="0"/>
                <a:ea typeface="Calibri" pitchFamily="34" charset="-122"/>
                <a:cs typeface="Calibri" pitchFamily="34" charset="-120"/>
              </a:rPr>
              <a:t>Authentification</a:t>
            </a:r>
            <a:endParaRPr lang="en-US" sz="1100" dirty="0"/>
          </a:p>
        </p:txBody>
      </p:sp>
      <p:sp>
        <p:nvSpPr>
          <p:cNvPr id="31" name="Text 29"/>
          <p:cNvSpPr/>
          <p:nvPr/>
        </p:nvSpPr>
        <p:spPr>
          <a:xfrm>
            <a:off x="6537960" y="1911096"/>
            <a:ext cx="2286000" cy="274320"/>
          </a:xfrm>
          <a:prstGeom prst="rect">
            <a:avLst/>
          </a:prstGeom>
          <a:noFill/>
          <a:ln/>
        </p:spPr>
        <p:txBody>
          <a:bodyPr wrap="square" lIns="0" tIns="0" rIns="0" bIns="0" rtlCol="0" anchor="ctr"/>
          <a:lstStyle/>
          <a:p>
            <a:pPr marL="0" indent="0">
              <a:buNone/>
            </a:pPr>
            <a:r>
              <a:rPr lang="en-US" sz="1100" dirty="0">
                <a:solidFill>
                  <a:srgbClr val="2D2D2D"/>
                </a:solidFill>
                <a:latin typeface="Calibri" pitchFamily="34" charset="0"/>
                <a:ea typeface="Calibri" pitchFamily="34" charset="-122"/>
                <a:cs typeface="Calibri" pitchFamily="34" charset="-120"/>
              </a:rPr>
              <a:t>Laravel Sanctum — Tokens API</a:t>
            </a:r>
            <a:endParaRPr lang="en-US" sz="1100" dirty="0"/>
          </a:p>
        </p:txBody>
      </p:sp>
      <p:sp>
        <p:nvSpPr>
          <p:cNvPr id="32" name="Shape 30"/>
          <p:cNvSpPr/>
          <p:nvPr/>
        </p:nvSpPr>
        <p:spPr>
          <a:xfrm>
            <a:off x="4800600" y="2350008"/>
            <a:ext cx="4069080" cy="438912"/>
          </a:xfrm>
          <a:prstGeom prst="rect">
            <a:avLst/>
          </a:prstGeom>
          <a:solidFill>
            <a:srgbClr val="F0F0EC"/>
          </a:solidFill>
          <a:ln w="12700">
            <a:solidFill>
              <a:srgbClr val="E5E7EB"/>
            </a:solidFill>
            <a:prstDash val="solid"/>
          </a:ln>
        </p:spPr>
        <p:txBody>
          <a:bodyPr/>
          <a:lstStyle/>
          <a:p>
            <a:endParaRPr lang="fr-FR"/>
          </a:p>
        </p:txBody>
      </p:sp>
      <p:sp>
        <p:nvSpPr>
          <p:cNvPr id="33" name="Text 31"/>
          <p:cNvSpPr/>
          <p:nvPr/>
        </p:nvSpPr>
        <p:spPr>
          <a:xfrm>
            <a:off x="4937760" y="2414016"/>
            <a:ext cx="1554480" cy="274320"/>
          </a:xfrm>
          <a:prstGeom prst="rect">
            <a:avLst/>
          </a:prstGeom>
          <a:noFill/>
          <a:ln/>
        </p:spPr>
        <p:txBody>
          <a:bodyPr wrap="square" lIns="0" tIns="0" rIns="0" bIns="0" rtlCol="0" anchor="ctr"/>
          <a:lstStyle/>
          <a:p>
            <a:pPr marL="0" indent="0">
              <a:buNone/>
            </a:pPr>
            <a:r>
              <a:rPr lang="en-US" sz="1100" b="1" dirty="0">
                <a:solidFill>
                  <a:srgbClr val="0D1B2A"/>
                </a:solidFill>
                <a:latin typeface="Calibri" pitchFamily="34" charset="0"/>
                <a:ea typeface="Calibri" pitchFamily="34" charset="-122"/>
                <a:cs typeface="Calibri" pitchFamily="34" charset="-120"/>
              </a:rPr>
              <a:t>Chiffrement</a:t>
            </a:r>
            <a:endParaRPr lang="en-US" sz="1100" dirty="0"/>
          </a:p>
        </p:txBody>
      </p:sp>
      <p:sp>
        <p:nvSpPr>
          <p:cNvPr id="34" name="Text 32"/>
          <p:cNvSpPr/>
          <p:nvPr/>
        </p:nvSpPr>
        <p:spPr>
          <a:xfrm>
            <a:off x="6537960" y="2414016"/>
            <a:ext cx="2286000" cy="274320"/>
          </a:xfrm>
          <a:prstGeom prst="rect">
            <a:avLst/>
          </a:prstGeom>
          <a:noFill/>
          <a:ln/>
        </p:spPr>
        <p:txBody>
          <a:bodyPr wrap="square" lIns="0" tIns="0" rIns="0" bIns="0" rtlCol="0" anchor="ctr"/>
          <a:lstStyle/>
          <a:p>
            <a:pPr marL="0" indent="0">
              <a:buNone/>
            </a:pPr>
            <a:r>
              <a:rPr lang="en-US" sz="1100" dirty="0">
                <a:solidFill>
                  <a:srgbClr val="2D2D2D"/>
                </a:solidFill>
                <a:latin typeface="Calibri" pitchFamily="34" charset="0"/>
                <a:ea typeface="Calibri" pitchFamily="34" charset="-122"/>
                <a:cs typeface="Calibri" pitchFamily="34" charset="-120"/>
              </a:rPr>
              <a:t>Bcrypt (mots de passe)</a:t>
            </a:r>
            <a:endParaRPr lang="en-US" sz="1100" dirty="0"/>
          </a:p>
        </p:txBody>
      </p:sp>
      <p:sp>
        <p:nvSpPr>
          <p:cNvPr id="35" name="Shape 33"/>
          <p:cNvSpPr/>
          <p:nvPr/>
        </p:nvSpPr>
        <p:spPr>
          <a:xfrm>
            <a:off x="4800600" y="2852928"/>
            <a:ext cx="4069080" cy="438912"/>
          </a:xfrm>
          <a:prstGeom prst="rect">
            <a:avLst/>
          </a:prstGeom>
          <a:solidFill>
            <a:srgbClr val="FFFFFF"/>
          </a:solidFill>
          <a:ln w="12700">
            <a:solidFill>
              <a:srgbClr val="E5E7EB"/>
            </a:solidFill>
            <a:prstDash val="solid"/>
          </a:ln>
        </p:spPr>
        <p:txBody>
          <a:bodyPr/>
          <a:lstStyle/>
          <a:p>
            <a:endParaRPr lang="fr-FR"/>
          </a:p>
        </p:txBody>
      </p:sp>
      <p:sp>
        <p:nvSpPr>
          <p:cNvPr id="36" name="Text 34"/>
          <p:cNvSpPr/>
          <p:nvPr/>
        </p:nvSpPr>
        <p:spPr>
          <a:xfrm>
            <a:off x="4937760" y="2916936"/>
            <a:ext cx="1554480" cy="274320"/>
          </a:xfrm>
          <a:prstGeom prst="rect">
            <a:avLst/>
          </a:prstGeom>
          <a:noFill/>
          <a:ln/>
        </p:spPr>
        <p:txBody>
          <a:bodyPr wrap="square" lIns="0" tIns="0" rIns="0" bIns="0" rtlCol="0" anchor="ctr"/>
          <a:lstStyle/>
          <a:p>
            <a:pPr marL="0" indent="0">
              <a:buNone/>
            </a:pPr>
            <a:r>
              <a:rPr lang="en-US" sz="1100" b="1" dirty="0">
                <a:solidFill>
                  <a:srgbClr val="0D1B2A"/>
                </a:solidFill>
                <a:latin typeface="Calibri" pitchFamily="34" charset="0"/>
                <a:ea typeface="Calibri" pitchFamily="34" charset="-122"/>
                <a:cs typeface="Calibri" pitchFamily="34" charset="-120"/>
              </a:rPr>
              <a:t>CSRF</a:t>
            </a:r>
            <a:endParaRPr lang="en-US" sz="1100" dirty="0"/>
          </a:p>
        </p:txBody>
      </p:sp>
      <p:sp>
        <p:nvSpPr>
          <p:cNvPr id="37" name="Text 35"/>
          <p:cNvSpPr/>
          <p:nvPr/>
        </p:nvSpPr>
        <p:spPr>
          <a:xfrm>
            <a:off x="6537960" y="2916936"/>
            <a:ext cx="2286000" cy="274320"/>
          </a:xfrm>
          <a:prstGeom prst="rect">
            <a:avLst/>
          </a:prstGeom>
          <a:noFill/>
          <a:ln/>
        </p:spPr>
        <p:txBody>
          <a:bodyPr wrap="square" lIns="0" tIns="0" rIns="0" bIns="0" rtlCol="0" anchor="ctr"/>
          <a:lstStyle/>
          <a:p>
            <a:pPr marL="0" indent="0">
              <a:buNone/>
            </a:pPr>
            <a:r>
              <a:rPr lang="en-US" sz="1100" dirty="0">
                <a:solidFill>
                  <a:srgbClr val="2D2D2D"/>
                </a:solidFill>
                <a:latin typeface="Calibri" pitchFamily="34" charset="0"/>
                <a:ea typeface="Calibri" pitchFamily="34" charset="-122"/>
                <a:cs typeface="Calibri" pitchFamily="34" charset="-120"/>
              </a:rPr>
              <a:t>Middleware Laravel natif</a:t>
            </a:r>
            <a:endParaRPr lang="en-US" sz="1100" dirty="0"/>
          </a:p>
        </p:txBody>
      </p:sp>
      <p:sp>
        <p:nvSpPr>
          <p:cNvPr id="38" name="Shape 36"/>
          <p:cNvSpPr/>
          <p:nvPr/>
        </p:nvSpPr>
        <p:spPr>
          <a:xfrm>
            <a:off x="4800600" y="3355848"/>
            <a:ext cx="4069080" cy="438912"/>
          </a:xfrm>
          <a:prstGeom prst="rect">
            <a:avLst/>
          </a:prstGeom>
          <a:solidFill>
            <a:srgbClr val="F0F0EC"/>
          </a:solidFill>
          <a:ln w="12700">
            <a:solidFill>
              <a:srgbClr val="E5E7EB"/>
            </a:solidFill>
            <a:prstDash val="solid"/>
          </a:ln>
        </p:spPr>
        <p:txBody>
          <a:bodyPr/>
          <a:lstStyle/>
          <a:p>
            <a:endParaRPr lang="fr-FR"/>
          </a:p>
        </p:txBody>
      </p:sp>
      <p:sp>
        <p:nvSpPr>
          <p:cNvPr id="39" name="Text 37"/>
          <p:cNvSpPr/>
          <p:nvPr/>
        </p:nvSpPr>
        <p:spPr>
          <a:xfrm>
            <a:off x="4937760" y="3419856"/>
            <a:ext cx="1554480" cy="274320"/>
          </a:xfrm>
          <a:prstGeom prst="rect">
            <a:avLst/>
          </a:prstGeom>
          <a:noFill/>
          <a:ln/>
        </p:spPr>
        <p:txBody>
          <a:bodyPr wrap="square" lIns="0" tIns="0" rIns="0" bIns="0" rtlCol="0" anchor="ctr"/>
          <a:lstStyle/>
          <a:p>
            <a:pPr marL="0" indent="0">
              <a:buNone/>
            </a:pPr>
            <a:r>
              <a:rPr lang="en-US" sz="1100" b="1" dirty="0">
                <a:solidFill>
                  <a:srgbClr val="0D1B2A"/>
                </a:solidFill>
                <a:latin typeface="Calibri" pitchFamily="34" charset="0"/>
                <a:ea typeface="Calibri" pitchFamily="34" charset="-122"/>
                <a:cs typeface="Calibri" pitchFamily="34" charset="-120"/>
              </a:rPr>
              <a:t>RGPD</a:t>
            </a:r>
            <a:endParaRPr lang="en-US" sz="1100" dirty="0"/>
          </a:p>
        </p:txBody>
      </p:sp>
      <p:sp>
        <p:nvSpPr>
          <p:cNvPr id="40" name="Text 38"/>
          <p:cNvSpPr/>
          <p:nvPr/>
        </p:nvSpPr>
        <p:spPr>
          <a:xfrm>
            <a:off x="6537960" y="3419856"/>
            <a:ext cx="2286000" cy="274320"/>
          </a:xfrm>
          <a:prstGeom prst="rect">
            <a:avLst/>
          </a:prstGeom>
          <a:noFill/>
          <a:ln/>
        </p:spPr>
        <p:txBody>
          <a:bodyPr wrap="square" lIns="0" tIns="0" rIns="0" bIns="0" rtlCol="0" anchor="ctr"/>
          <a:lstStyle/>
          <a:p>
            <a:pPr marL="0" indent="0">
              <a:buNone/>
            </a:pPr>
            <a:r>
              <a:rPr lang="en-US" sz="1100" dirty="0">
                <a:solidFill>
                  <a:srgbClr val="2D2D2D"/>
                </a:solidFill>
                <a:latin typeface="Calibri" pitchFamily="34" charset="0"/>
                <a:ea typeface="Calibri" pitchFamily="34" charset="-122"/>
                <a:cs typeface="Calibri" pitchFamily="34" charset="-120"/>
              </a:rPr>
              <a:t>Protection données personnelles</a:t>
            </a:r>
            <a:endParaRPr lang="en-US" sz="1100" dirty="0"/>
          </a:p>
        </p:txBody>
      </p:sp>
      <p:sp>
        <p:nvSpPr>
          <p:cNvPr id="41" name="Shape 39"/>
          <p:cNvSpPr/>
          <p:nvPr/>
        </p:nvSpPr>
        <p:spPr>
          <a:xfrm>
            <a:off x="4800600" y="3858768"/>
            <a:ext cx="4069080" cy="438912"/>
          </a:xfrm>
          <a:prstGeom prst="rect">
            <a:avLst/>
          </a:prstGeom>
          <a:solidFill>
            <a:srgbClr val="FFFFFF"/>
          </a:solidFill>
          <a:ln w="12700">
            <a:solidFill>
              <a:srgbClr val="E5E7EB"/>
            </a:solidFill>
            <a:prstDash val="solid"/>
          </a:ln>
        </p:spPr>
        <p:txBody>
          <a:bodyPr/>
          <a:lstStyle/>
          <a:p>
            <a:endParaRPr lang="fr-FR"/>
          </a:p>
        </p:txBody>
      </p:sp>
      <p:sp>
        <p:nvSpPr>
          <p:cNvPr id="42" name="Text 40"/>
          <p:cNvSpPr/>
          <p:nvPr/>
        </p:nvSpPr>
        <p:spPr>
          <a:xfrm>
            <a:off x="4937760" y="3922776"/>
            <a:ext cx="1554480" cy="274320"/>
          </a:xfrm>
          <a:prstGeom prst="rect">
            <a:avLst/>
          </a:prstGeom>
          <a:noFill/>
          <a:ln/>
        </p:spPr>
        <p:txBody>
          <a:bodyPr wrap="square" lIns="0" tIns="0" rIns="0" bIns="0" rtlCol="0" anchor="ctr"/>
          <a:lstStyle/>
          <a:p>
            <a:pPr marL="0" indent="0">
              <a:buNone/>
            </a:pPr>
            <a:r>
              <a:rPr lang="en-US" sz="1100" b="1" dirty="0">
                <a:solidFill>
                  <a:srgbClr val="0D1B2A"/>
                </a:solidFill>
                <a:latin typeface="Calibri" pitchFamily="34" charset="0"/>
                <a:ea typeface="Calibri" pitchFamily="34" charset="-122"/>
                <a:cs typeface="Calibri" pitchFamily="34" charset="-120"/>
              </a:rPr>
              <a:t>Stockage mobile</a:t>
            </a:r>
            <a:endParaRPr lang="en-US" sz="1100" dirty="0"/>
          </a:p>
        </p:txBody>
      </p:sp>
      <p:sp>
        <p:nvSpPr>
          <p:cNvPr id="43" name="Text 41"/>
          <p:cNvSpPr/>
          <p:nvPr/>
        </p:nvSpPr>
        <p:spPr>
          <a:xfrm>
            <a:off x="6537960" y="3922776"/>
            <a:ext cx="2286000" cy="274320"/>
          </a:xfrm>
          <a:prstGeom prst="rect">
            <a:avLst/>
          </a:prstGeom>
          <a:noFill/>
          <a:ln/>
        </p:spPr>
        <p:txBody>
          <a:bodyPr wrap="square" lIns="0" tIns="0" rIns="0" bIns="0" rtlCol="0" anchor="ctr"/>
          <a:lstStyle/>
          <a:p>
            <a:pPr marL="0" indent="0">
              <a:buNone/>
            </a:pPr>
            <a:r>
              <a:rPr lang="en-US" sz="1100" dirty="0">
                <a:solidFill>
                  <a:srgbClr val="2D2D2D"/>
                </a:solidFill>
                <a:latin typeface="Calibri" pitchFamily="34" charset="0"/>
                <a:ea typeface="Calibri" pitchFamily="34" charset="-122"/>
                <a:cs typeface="Calibri" pitchFamily="34" charset="-120"/>
              </a:rPr>
              <a:t>Flutter Secure Storage</a:t>
            </a:r>
            <a:endParaRPr lang="en-US" sz="1100" dirty="0"/>
          </a:p>
        </p:txBody>
      </p:sp>
      <p:sp>
        <p:nvSpPr>
          <p:cNvPr id="44" name="Shape 42"/>
          <p:cNvSpPr/>
          <p:nvPr/>
        </p:nvSpPr>
        <p:spPr>
          <a:xfrm>
            <a:off x="4800600" y="4361688"/>
            <a:ext cx="4069080" cy="438912"/>
          </a:xfrm>
          <a:prstGeom prst="rect">
            <a:avLst/>
          </a:prstGeom>
          <a:solidFill>
            <a:srgbClr val="F0F0EC"/>
          </a:solidFill>
          <a:ln w="12700">
            <a:solidFill>
              <a:srgbClr val="E5E7EB"/>
            </a:solidFill>
            <a:prstDash val="solid"/>
          </a:ln>
        </p:spPr>
        <p:txBody>
          <a:bodyPr/>
          <a:lstStyle/>
          <a:p>
            <a:endParaRPr lang="fr-FR"/>
          </a:p>
        </p:txBody>
      </p:sp>
      <p:sp>
        <p:nvSpPr>
          <p:cNvPr id="45" name="Text 43"/>
          <p:cNvSpPr/>
          <p:nvPr/>
        </p:nvSpPr>
        <p:spPr>
          <a:xfrm>
            <a:off x="4937760" y="4425696"/>
            <a:ext cx="1554480" cy="274320"/>
          </a:xfrm>
          <a:prstGeom prst="rect">
            <a:avLst/>
          </a:prstGeom>
          <a:noFill/>
          <a:ln/>
        </p:spPr>
        <p:txBody>
          <a:bodyPr wrap="square" lIns="0" tIns="0" rIns="0" bIns="0" rtlCol="0" anchor="ctr"/>
          <a:lstStyle/>
          <a:p>
            <a:pPr marL="0" indent="0">
              <a:buNone/>
            </a:pPr>
            <a:r>
              <a:rPr lang="en-US" sz="1100" b="1" dirty="0">
                <a:solidFill>
                  <a:srgbClr val="0D1B2A"/>
                </a:solidFill>
                <a:latin typeface="Calibri" pitchFamily="34" charset="0"/>
                <a:ea typeface="Calibri" pitchFamily="34" charset="-122"/>
                <a:cs typeface="Calibri" pitchFamily="34" charset="-120"/>
              </a:rPr>
              <a:t>Transport</a:t>
            </a:r>
            <a:endParaRPr lang="en-US" sz="1100" dirty="0"/>
          </a:p>
        </p:txBody>
      </p:sp>
      <p:sp>
        <p:nvSpPr>
          <p:cNvPr id="46" name="Text 44"/>
          <p:cNvSpPr/>
          <p:nvPr/>
        </p:nvSpPr>
        <p:spPr>
          <a:xfrm>
            <a:off x="6537960" y="4425696"/>
            <a:ext cx="2286000" cy="274320"/>
          </a:xfrm>
          <a:prstGeom prst="rect">
            <a:avLst/>
          </a:prstGeom>
          <a:noFill/>
          <a:ln/>
        </p:spPr>
        <p:txBody>
          <a:bodyPr wrap="square" lIns="0" tIns="0" rIns="0" bIns="0" rtlCol="0" anchor="ctr"/>
          <a:lstStyle/>
          <a:p>
            <a:pPr marL="0" indent="0">
              <a:buNone/>
            </a:pPr>
            <a:r>
              <a:rPr lang="en-US" sz="1100" dirty="0">
                <a:solidFill>
                  <a:srgbClr val="2D2D2D"/>
                </a:solidFill>
                <a:latin typeface="Calibri" pitchFamily="34" charset="0"/>
                <a:ea typeface="Calibri" pitchFamily="34" charset="-122"/>
                <a:cs typeface="Calibri" pitchFamily="34" charset="-120"/>
              </a:rPr>
              <a:t>HTTPS obligatoire en production</a:t>
            </a:r>
            <a:endParaRPr lang="en-US" sz="1100" dirty="0"/>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109</TotalTime>
  <Words>2221</Words>
  <Application>Microsoft Office PowerPoint</Application>
  <PresentationFormat>Affichage à l'écran (16:9)</PresentationFormat>
  <Paragraphs>282</Paragraphs>
  <Slides>12</Slides>
  <Notes>12</Notes>
  <HiddenSlides>0</HiddenSlides>
  <MMClips>0</MMClips>
  <ScaleCrop>false</ScaleCrop>
  <HeadingPairs>
    <vt:vector size="6" baseType="variant">
      <vt:variant>
        <vt:lpstr>Polices utilisées</vt:lpstr>
      </vt:variant>
      <vt:variant>
        <vt:i4>2</vt:i4>
      </vt:variant>
      <vt:variant>
        <vt:lpstr>Thème</vt:lpstr>
      </vt:variant>
      <vt:variant>
        <vt:i4>1</vt:i4>
      </vt:variant>
      <vt:variant>
        <vt:lpstr>Titres des diapositives</vt:lpstr>
      </vt:variant>
      <vt:variant>
        <vt:i4>12</vt:i4>
      </vt:variant>
    </vt:vector>
  </HeadingPairs>
  <TitlesOfParts>
    <vt:vector size="15" baseType="lpstr">
      <vt:lpstr>Arial</vt:lpstr>
      <vt:lpstr>Calibri</vt:lpstr>
      <vt:lpstr>Office Theme</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vector>
  </TitlesOfParts>
  <Company>PptxGenJS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CESIZen — Présentation CDA CESI</dc:title>
  <dc:subject>PptxGenJS Presentation</dc:subject>
  <dc:creator>Sam DEPARDIEU</dc:creator>
  <cp:lastModifiedBy>Sam Depardieu</cp:lastModifiedBy>
  <cp:revision>2</cp:revision>
  <dcterms:created xsi:type="dcterms:W3CDTF">2026-05-20T19:14:29Z</dcterms:created>
  <dcterms:modified xsi:type="dcterms:W3CDTF">2026-05-20T21:14:04Z</dcterms:modified>
</cp:coreProperties>
</file>