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658368"/>
            <a:ext cx="502920" cy="82296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758952"/>
            <a:ext cx="77724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CESIZEN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18745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&amp; Sécurisation de l'application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40080" y="2542032"/>
            <a:ext cx="5394960" cy="18288"/>
          </a:xfrm>
          <a:prstGeom prst="rect">
            <a:avLst/>
          </a:prstGeom>
          <a:solidFill>
            <a:srgbClr val="374151"/>
          </a:solidFill>
          <a:ln w="12700">
            <a:solidFill>
              <a:srgbClr val="37415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2651760"/>
            <a:ext cx="5394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Soutenance CDA CESI — BLOC 3  ·  Déployer et sécuriser les applications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999232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Réf. : INFCDAAL3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3401568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DE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 DEPARDIEU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376732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Juillet 2026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355080" y="82296"/>
            <a:ext cx="2788920" cy="5061204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0" y="256032"/>
            <a:ext cx="2514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programme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492240" y="676656"/>
            <a:ext cx="2468880" cy="18288"/>
          </a:xfrm>
          <a:prstGeom prst="rect">
            <a:avLst/>
          </a:prstGeom>
          <a:solidFill>
            <a:srgbClr val="00995A"/>
          </a:solidFill>
          <a:ln w="12700">
            <a:solidFill>
              <a:srgbClr val="00995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92240" y="868680"/>
            <a:ext cx="64008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56832" y="941832"/>
            <a:ext cx="2331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 version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92240" y="1618488"/>
            <a:ext cx="64008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56832" y="1691640"/>
            <a:ext cx="2331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Évolutions &amp; maintenance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92240" y="2368296"/>
            <a:ext cx="64008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56832" y="2441448"/>
            <a:ext cx="2331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déploiement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92240" y="3118104"/>
            <a:ext cx="64008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656832" y="3191256"/>
            <a:ext cx="2331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 automatisée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92240" y="3867912"/>
            <a:ext cx="64008" cy="548640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56832" y="3941064"/>
            <a:ext cx="2331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DE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 Sécurité &amp; RGPD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548640"/>
            <a:ext cx="502920" cy="82296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658368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 &amp; livrables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554480"/>
            <a:ext cx="7863840" cy="18288"/>
          </a:xfrm>
          <a:prstGeom prst="rect">
            <a:avLst/>
          </a:prstGeom>
          <a:solidFill>
            <a:srgbClr val="374151"/>
          </a:solidFill>
          <a:ln w="12700">
            <a:solidFill>
              <a:srgbClr val="37415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1828800"/>
            <a:ext cx="64008" cy="54864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810512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E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 version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023360" y="181051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Gitea auto-hébergé + stratégie de branches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2542032"/>
            <a:ext cx="64008" cy="54864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2523744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E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Évolutions &amp; maintenance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023360" y="2523744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Gitea Issues, Kanban, SemVer, CHANGELOG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40080" y="3255264"/>
            <a:ext cx="64008" cy="54864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3236976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E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automatisé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023360" y="3236976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 Gitea Actions → Registry → Portainer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40080" y="3968496"/>
            <a:ext cx="64008" cy="54864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395020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E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023360" y="3950208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Chiffrement, en-têtes, RGPD, audits, tests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" y="480060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base industrialisée, reproductible et sécurisée. Merci de votre attention — place aux questions.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94360" y="338328"/>
            <a:ext cx="502920" cy="82296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429768"/>
            <a:ext cx="7315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SOMMAIRE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94360" y="1261872"/>
            <a:ext cx="8046720" cy="18288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463040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61872" y="1490472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objectifs du bloc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94360" y="1920240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61872" y="1947672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versions (Gitea)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94360" y="2377440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61872" y="2404872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évolutions &amp; maintenance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94360" y="2834640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61872" y="2862072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déploiement &amp; environnements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94360" y="3291840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61872" y="3319272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Intégration &amp; déploiement continus (CI/CD)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594360" y="3749040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61872" y="3776472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sécurisation &amp; RGPD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94360" y="4206240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61872" y="4233672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 &amp; livrables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355080" y="82296"/>
            <a:ext cx="2788920" cy="5061204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92240" y="32004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92240" y="713232"/>
            <a:ext cx="2468880" cy="18288"/>
          </a:xfrm>
          <a:prstGeom prst="rect">
            <a:avLst/>
          </a:prstGeom>
          <a:solidFill>
            <a:srgbClr val="00995A"/>
          </a:solidFill>
          <a:ln w="12700">
            <a:solidFill>
              <a:srgbClr val="00995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92240" y="868680"/>
            <a:ext cx="2514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Déployer et sécuriser une application déjà développée, dans un cadre professionnel et conforme au RGPD.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0" y="100584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118872"/>
            <a:ext cx="6400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94360" y="402336"/>
            <a:ext cx="502920" cy="64008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75488"/>
            <a:ext cx="7955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objectifs du bloc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594360" y="1143000"/>
            <a:ext cx="8046720" cy="18288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28016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L'application CESIZen (Web, Mobile, Wear OS) a été conçue et développée au BLOC 2. L'enjeu de ce bloc est de la mettre en service de façon fiable, automatisée et sécurisée.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94360" y="2057400"/>
            <a:ext cx="397764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94360" y="2057400"/>
            <a:ext cx="64008" cy="265176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218541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livrables attendus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795528" y="2532888"/>
            <a:ext cx="3611880" cy="2084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Outil de gestion de version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Outil de gestion des évolutions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déploiement (CI/CD)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sécurisation (RGPD, chiffrement)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09160" y="2057400"/>
            <a:ext cx="393192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09160" y="2057400"/>
            <a:ext cx="64008" cy="2651760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92040" y="2185416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du projet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910328" y="2532888"/>
            <a:ext cx="3566160" cy="2084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Projet (RE)Sources Relationnelles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personnelles sensibles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Exigences ministérielles &amp; RGPD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MVC (Laravel 12)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0" y="100584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118872"/>
            <a:ext cx="6400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94360" y="402336"/>
            <a:ext cx="502920" cy="64008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75488"/>
            <a:ext cx="7955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versions : Git + Gitea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594360" y="1143000"/>
            <a:ext cx="8046720" cy="18288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94360" y="1325880"/>
            <a:ext cx="39776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1325880"/>
            <a:ext cx="64008" cy="338328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145389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Gitea auto-hébergé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795528" y="1801368"/>
            <a:ext cx="3611880" cy="2816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gitea.sam-coffre.duckdns.org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Souveraineté totale des données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Très léger (~200 Mo RAM)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 native intégrée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source &amp; gratuit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09160" y="1325880"/>
            <a:ext cx="393192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1325880"/>
            <a:ext cx="64008" cy="3383280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92040" y="1453896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 Git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910328" y="1801368"/>
            <a:ext cx="3566160" cy="2816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Monorepo : WEB / mobile / Wear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: production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: intégration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feature/* : via Pull Request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Conventional Commits + CHANGELOG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94360" y="461772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Pourquoi Gitea plutôt que GitHub/GitLab ? → maîtrise de l'hébergement des données, indispensable pour un projet ministériel.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0" y="100584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118872"/>
            <a:ext cx="6400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94360" y="402336"/>
            <a:ext cx="502920" cy="64008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75488"/>
            <a:ext cx="7955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évolutions &amp; incidents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594360" y="1143000"/>
            <a:ext cx="8046720" cy="18288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94360" y="1325880"/>
            <a:ext cx="397764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1325880"/>
            <a:ext cx="64008" cy="228600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145389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Gitea Issues (2 modèles)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795528" y="1801368"/>
            <a:ext cx="361188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🐞 Rapport d'incident (correctif)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✨ Demande d'évolution (évolutif)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Champs structurés &amp; priorité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09160" y="1325880"/>
            <a:ext cx="393192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1325880"/>
            <a:ext cx="64008" cy="2286000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92040" y="1453896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Pilotage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910328" y="1801368"/>
            <a:ext cx="356616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Labels + tableau Kanban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Jalons = versions (SemVer)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Request obligatoire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94360" y="379476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de vie d'une demande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94360" y="4114800"/>
            <a:ext cx="1417320" cy="502920"/>
          </a:xfrm>
          <a:prstGeom prst="rect">
            <a:avLst/>
          </a:prstGeom>
          <a:solidFill>
            <a:srgbClr val="1B2838"/>
          </a:solidFill>
          <a:ln w="12700">
            <a:solidFill>
              <a:srgbClr val="1B28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41148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Nouveau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965960" y="4114800"/>
            <a:ext cx="2926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BF63"/>
                </a:solidFill>
              </a:rPr>
              <a:t>→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2221992" y="4114800"/>
            <a:ext cx="1417320" cy="502920"/>
          </a:xfrm>
          <a:prstGeom prst="rect">
            <a:avLst/>
          </a:prstGeom>
          <a:solidFill>
            <a:srgbClr val="1B2838"/>
          </a:solidFill>
          <a:ln w="12700">
            <a:solidFill>
              <a:srgbClr val="1B283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221992" y="41148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Priorisé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593592" y="4114800"/>
            <a:ext cx="2926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BF63"/>
                </a:solidFill>
              </a:rPr>
              <a:t>→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849624" y="4114800"/>
            <a:ext cx="1417320" cy="502920"/>
          </a:xfrm>
          <a:prstGeom prst="rect">
            <a:avLst/>
          </a:prstGeom>
          <a:solidFill>
            <a:srgbClr val="1B2838"/>
          </a:solidFill>
          <a:ln w="12700">
            <a:solidFill>
              <a:srgbClr val="1B283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849624" y="41148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cours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221224" y="4114800"/>
            <a:ext cx="2926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BF63"/>
                </a:solidFill>
              </a:rPr>
              <a:t>→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477256" y="4114800"/>
            <a:ext cx="1417320" cy="502920"/>
          </a:xfrm>
          <a:prstGeom prst="rect">
            <a:avLst/>
          </a:prstGeom>
          <a:solidFill>
            <a:srgbClr val="1B2838"/>
          </a:solidFill>
          <a:ln w="12700">
            <a:solidFill>
              <a:srgbClr val="1B283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77256" y="41148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revue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848856" y="4114800"/>
            <a:ext cx="2926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BF63"/>
                </a:solidFill>
              </a:rPr>
              <a:t>→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7104888" y="4114800"/>
            <a:ext cx="1417320" cy="502920"/>
          </a:xfrm>
          <a:prstGeom prst="rect">
            <a:avLst/>
          </a:prstGeom>
          <a:solidFill>
            <a:srgbClr val="00BF63"/>
          </a:solidFill>
          <a:ln w="12700">
            <a:solidFill>
              <a:srgbClr val="1B283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04888" y="41148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Déployé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0" y="100584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118872"/>
            <a:ext cx="6400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94360" y="402336"/>
            <a:ext cx="502920" cy="64008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75488"/>
            <a:ext cx="7955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Environnements &amp; hébergement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594360" y="1143000"/>
            <a:ext cx="8046720" cy="18288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28016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environnements : </a:t>
            </a:r>
            <a:pPr indent="0" marL="0">
              <a:buNone/>
            </a:pPr>
            <a:r>
              <a:rPr lang="en-US" sz="125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Développement  →  Test/CI  →  Préproduction  →  Production</a:t>
            </a:r>
            <a:endParaRPr lang="en-US" sz="1250" dirty="0"/>
          </a:p>
        </p:txBody>
      </p:sp>
      <p:pic>
        <p:nvPicPr>
          <p:cNvPr id="9" name="Image 0" descr="docs/img/diag_arch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1783080"/>
            <a:ext cx="8046720" cy="245059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94360" y="438912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: cesizen.sam-coffre.duckdns.org — conteneurisée &amp; orchestrée via Portainer, TLS géré par Nginx Proxy Manager.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0" y="100584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118872"/>
            <a:ext cx="6400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94360" y="402336"/>
            <a:ext cx="502920" cy="64008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75488"/>
            <a:ext cx="7955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 automatisée — Gitea Actions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594360" y="1143000"/>
            <a:ext cx="8046720" cy="18288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8" name="Image 0" descr="docs/img/diag_cic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1280160"/>
            <a:ext cx="8046720" cy="32004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94360" y="452628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push lance les tests &amp; contrôles qualité ; une fusion sur main construit l'image, la publie et redéploie automatiquement.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0" y="100584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118872"/>
            <a:ext cx="6400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94360" y="402336"/>
            <a:ext cx="502920" cy="64008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75488"/>
            <a:ext cx="7955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sécurisation &amp; RGPD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594360" y="1143000"/>
            <a:ext cx="8046720" cy="18288"/>
          </a:xfrm>
          <a:prstGeom prst="rect">
            <a:avLst/>
          </a:prstGeom>
          <a:solidFill>
            <a:srgbClr val="374151"/>
          </a:solidFill>
          <a:ln w="12700">
            <a:solidFill>
              <a:srgbClr val="37415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94360" y="1371600"/>
            <a:ext cx="3840480" cy="1600200"/>
          </a:xfrm>
          <a:prstGeom prst="rect">
            <a:avLst/>
          </a:prstGeom>
          <a:solidFill>
            <a:srgbClr val="1B2838"/>
          </a:solidFill>
          <a:ln w="12700">
            <a:solidFill>
              <a:srgbClr val="37415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1371600"/>
            <a:ext cx="64008" cy="160020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148132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E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Applicatif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95528" y="1828800"/>
            <a:ext cx="3474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 Sanctum + rôles (RBAC)</a:t>
            </a:r>
            <a:endParaRPr lang="en-US" sz="1100" dirty="0"/>
          </a:p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CSRF, validation, en-têtes HTTP</a:t>
            </a:r>
            <a:endParaRPr lang="en-US" sz="1100" dirty="0"/>
          </a:p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CSP / HSTS / X-Frame-Options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09160" y="1371600"/>
            <a:ext cx="3840480" cy="1600200"/>
          </a:xfrm>
          <a:prstGeom prst="rect">
            <a:avLst/>
          </a:prstGeom>
          <a:solidFill>
            <a:srgbClr val="1B2838"/>
          </a:solidFill>
          <a:ln w="12700">
            <a:solidFill>
              <a:srgbClr val="37415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1371600"/>
            <a:ext cx="64008" cy="160020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92040" y="148132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E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Chiffrement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910328" y="1828800"/>
            <a:ext cx="3474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HTTPS/TLS (Let's Encrypt)</a:t>
            </a:r>
            <a:endParaRPr lang="en-US" sz="1100" dirty="0"/>
          </a:p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Mots de passe : bcrypt</a:t>
            </a:r>
            <a:endParaRPr lang="en-US" sz="1100" dirty="0"/>
          </a:p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 chiffrées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4360" y="3154680"/>
            <a:ext cx="3840480" cy="1600200"/>
          </a:xfrm>
          <a:prstGeom prst="rect">
            <a:avLst/>
          </a:prstGeom>
          <a:solidFill>
            <a:srgbClr val="1B2838"/>
          </a:solidFill>
          <a:ln w="12700">
            <a:solidFill>
              <a:srgbClr val="37415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94360" y="3154680"/>
            <a:ext cx="64008" cy="160020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326440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E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RGPD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95528" y="3611880"/>
            <a:ext cx="3474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Minimisation &amp; consentement</a:t>
            </a:r>
            <a:endParaRPr lang="en-US" sz="1100" dirty="0"/>
          </a:p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Droit à l'effacement</a:t>
            </a:r>
            <a:endParaRPr lang="en-US" sz="1100" dirty="0"/>
          </a:p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Anonymisation des stats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709160" y="3154680"/>
            <a:ext cx="3840480" cy="1600200"/>
          </a:xfrm>
          <a:prstGeom prst="rect">
            <a:avLst/>
          </a:prstGeom>
          <a:solidFill>
            <a:srgbClr val="1B2838"/>
          </a:solidFill>
          <a:ln w="12700">
            <a:solidFill>
              <a:srgbClr val="374151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709160" y="3154680"/>
            <a:ext cx="64008" cy="1600200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92040" y="326440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E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910328" y="3611880"/>
            <a:ext cx="3474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Pint + tests PHPUnit</a:t>
            </a:r>
            <a:endParaRPr lang="en-US" sz="1100" dirty="0"/>
          </a:p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des dépendances (CI)</a:t>
            </a:r>
            <a:endParaRPr lang="en-US" sz="1100" dirty="0"/>
          </a:p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E5E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Revues via Pull Request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00BF63"/>
          </a:solidFill>
          <a:ln w="12700">
            <a:solidFill>
              <a:srgbClr val="00BF6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0" y="100584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B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118872"/>
            <a:ext cx="6400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94360" y="402336"/>
            <a:ext cx="502920" cy="64008"/>
          </a:xfrm>
          <a:prstGeom prst="rect">
            <a:avLst/>
          </a:prstGeom>
          <a:solidFill>
            <a:srgbClr val="FFDE59"/>
          </a:solidFill>
          <a:ln w="12700">
            <a:solidFill>
              <a:srgbClr val="FFDE5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75488"/>
            <a:ext cx="7955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des risques &amp; traitement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594360" y="1143000"/>
            <a:ext cx="8046720" cy="18288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94360" y="1325880"/>
            <a:ext cx="3931920" cy="457200"/>
          </a:xfrm>
          <a:prstGeom prst="rect">
            <a:avLst/>
          </a:prstGeom>
          <a:solidFill>
            <a:srgbClr val="1B2838"/>
          </a:solidFill>
          <a:ln w="12700">
            <a:solidFill>
              <a:srgbClr val="1B283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26280" y="1325880"/>
            <a:ext cx="4114800" cy="457200"/>
          </a:xfrm>
          <a:prstGeom prst="rect">
            <a:avLst/>
          </a:prstGeom>
          <a:solidFill>
            <a:srgbClr val="1B2838"/>
          </a:solidFill>
          <a:ln w="12700">
            <a:solidFill>
              <a:srgbClr val="1B283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132588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Risque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63440" y="13258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Mesure de prévention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4360" y="1783080"/>
            <a:ext cx="3931920" cy="457200"/>
          </a:xfrm>
          <a:prstGeom prst="rect">
            <a:avLst/>
          </a:prstGeom>
          <a:solidFill>
            <a:srgbClr val="EFF5F1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26280" y="1783080"/>
            <a:ext cx="4114800" cy="457200"/>
          </a:xfrm>
          <a:prstGeom prst="rect">
            <a:avLst/>
          </a:prstGeom>
          <a:solidFill>
            <a:srgbClr val="EFF5F1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178308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 SQL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663440" y="17830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ORM Eloquent / requêtes préparées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4360" y="2240280"/>
            <a:ext cx="393192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26280" y="2240280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224028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XSS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663440" y="22402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Échappement Blade + CSP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2697480"/>
            <a:ext cx="3931920" cy="457200"/>
          </a:xfrm>
          <a:prstGeom prst="rect">
            <a:avLst/>
          </a:prstGeom>
          <a:solidFill>
            <a:srgbClr val="EFF5F1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26280" y="2697480"/>
            <a:ext cx="4114800" cy="457200"/>
          </a:xfrm>
          <a:prstGeom prst="rect">
            <a:avLst/>
          </a:prstGeom>
          <a:solidFill>
            <a:srgbClr val="EFF5F1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269748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CSRF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663440" y="26974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Jeton CSRF Laravel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154680"/>
            <a:ext cx="393192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26280" y="3154680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315468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 de session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663440" y="31546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 forcé, cookies Secure, HSTS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94360" y="3611880"/>
            <a:ext cx="3931920" cy="457200"/>
          </a:xfrm>
          <a:prstGeom prst="rect">
            <a:avLst/>
          </a:prstGeom>
          <a:solidFill>
            <a:srgbClr val="EFF5F1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526280" y="3611880"/>
            <a:ext cx="4114800" cy="457200"/>
          </a:xfrm>
          <a:prstGeom prst="rect">
            <a:avLst/>
          </a:prstGeom>
          <a:solidFill>
            <a:srgbClr val="EFF5F1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361188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Dépendances vulnérables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663440" y="36118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composer audit / npm audit (CI)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594360" y="4069080"/>
            <a:ext cx="393192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526280" y="4069080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1520" y="406908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 brute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663440" y="40690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limiting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CESIZen — Soutenance BLOC 3 (Déploiement &amp; Sécurité)</dc:title>
  <dc:subject>PptxGenJS Presentation</dc:subject>
  <dc:creator>Sam DEPARDIEU</dc:creator>
  <cp:lastModifiedBy>Sam DEPARDIEU</cp:lastModifiedBy>
  <cp:revision>1</cp:revision>
  <dcterms:created xsi:type="dcterms:W3CDTF">2026-07-06T07:50:18Z</dcterms:created>
  <dcterms:modified xsi:type="dcterms:W3CDTF">2026-07-06T07:50:18Z</dcterms:modified>
</cp:coreProperties>
</file>